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C9F107-8B82-EC4D-B4AB-6478DBD132D0}" v="1" dt="2026-09-13T19:18:15.765"/>
    <p1510:client id="{4C316130-AF81-9FAD-7EE0-03BFCEB33639}" v="119" dt="2026-09-13T19:14:45.7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2" d="100"/>
          <a:sy n="122" d="100"/>
        </p:scale>
        <p:origin x="224"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TIME: 1 minute
Welcome the group. Say: “Tonight is not about completing a form. It is about identifying the few things that will genuinely improve your refereeing this season.”
Set the expectation that people will do most of the talking and leave with a usable plan.
[Sources]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TIME: 4 minutes, cumulative 5
Explain the three-stage process. Ask for a show of hands: “Who currently has a development plan they could describe without looking at it?”
Do not debate answers yet. Use the response to establish the need for simplicity.</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TIME: 5 minutes, cumulative 10
Ask: “Which of these traps have you seen in your own plans?” Take three or four quick comments.
Make the distinction between an aspiration and a behaviour. “Be more confident” is an aspiration. “Close the conversation after a decision” is an observable behaviour.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TIME: 8 minutes, cumulative 18
Set groups of three or four. Give four minutes for discussion, then take 30-second reports. Capture their words on a flipchart.
If answers are traits such as “calm” or “confident”, ask: “What would I actually see or hear?”
Cluster contributions under decision-making, movement, communication, safety, set-piece and preparation.
[Sources]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TIME: 7 minutes, cumulative 25
Briefly connect the group’s “good referee” behaviours to the Big 5 and the RFU match-day/review language.
Stress that not every referee needs one goal in every Big 5 area. The lenses help diagnose impact and avoid blind spots.
Also explain that Form 3 is a useful stretch reference for those targeting National League Match Officials Team standards, but it should not distort the needs of referees working below that level.
[Sources]
- Visual on this slide was generated with Microsoft Copilot.
- RFU Learning Hub: https://www.englandrugby.com/run/refereeing/learning-hub
- RFU RMDE guidance: https://rfu.widen.net/s/kvtcr8c5nb/referee-match-day-experience-guidance-v1.7--10032026
[/Sources]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TIME: 10 minutes, cumulative 35
Give seven minutes of quiet reflection. Ask participants to review their recent refereeing through five lenses: More, Differently, Better, Less and The Same.
“The Same” matters because development should preserve strengths, not accidentally remove them.
For the final three minutes, ask them to circle the changes supported by the strongest match evidence.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TIME: 12 minutes, cumulative 47
Pair people who do not normally work together if possible. Six minutes each.
The listener’s role is not to solve the problem. The listener tests specificity using: “When does that happen?”, “What is the impact?” and “What would better look like?”
Call time firmly at six minutes and make them swap.</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TIME: 6 minutes, cumulative 53
Ask everyone to shortlist five possible changes, then test each against four questions: connection to the game, contribution to priorities, the type of behavioural change, and evidence.
They must delete at least one. If a proposed change has no clear benefit for the game, it should not survive.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TIME: 9 minutes, cumulative 62
Give six minutes to draft the rows and three minutes for a partner check.
Each priority must state the type of change and its connection to the game. Ask: “What will players, teams or fellow officials experience differently if this improves?”
The examples are illustrative, not prescribed answers.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TIME: 4 minutes, cumulative 66
In pairs, read each priority aloud and answer the three tests. Rewrite immediately if any answer is no.
If the connection to the game or priority is weak, rewrite or remove it. Confirm the intended change through the five action lenses.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TIME: 5 minutes, cumulative 71
Each person now compresses every full priority into a one or two-word cue.
The cue does not need to make sense to anyone else. It must trigger the right behaviour for that referee.
Have them write the final cues where they will actually see them: scorecard, referee wallet, notes app or kit bag.
[Sources]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TIME: 3 minutes, cumulative 74
Go round the room rapidly. Each referee shares their cues and names the most important first action. Keep it to one sentence each.
Ask pairs to agree a check-in after four to six matches. The purpose is to review evidence and adjust, not to judge one another.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TIME: 1 minute, cumulative 75
Close with: “The objective is not to complete a form. The objective is to become a better referee. Keep the detailed plan for development conversations and keep the four cues with you every Saturday.”</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Optional handout slide. Print as one slide per page. The four rows deliberately enforce prioritisation.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Optional reference slide. Avoid showing this before participants generate their own language, otherwise the room may copy rather than think.</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4F2E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D39A28"/>
          </a:solidFill>
          <a:ln w="12700">
            <a:solidFill>
              <a:srgbClr val="D39A28"/>
            </a:solidFill>
            <a:prstDash val="solid"/>
          </a:ln>
        </p:spPr>
      </p:sp>
      <p:sp>
        <p:nvSpPr>
          <p:cNvPr id="3" name="Text 1"/>
          <p:cNvSpPr/>
          <p:nvPr/>
        </p:nvSpPr>
        <p:spPr>
          <a:xfrm>
            <a:off x="548640" y="6419088"/>
            <a:ext cx="6949440" cy="292608"/>
          </a:xfrm>
          <a:prstGeom prst="rect">
            <a:avLst/>
          </a:prstGeom>
          <a:noFill/>
          <a:ln/>
        </p:spPr>
        <p:txBody>
          <a:bodyPr wrap="square" lIns="0" tIns="0" rIns="0" bIns="0" rtlCol="0" anchor="ctr"/>
          <a:lstStyle/>
          <a:p>
            <a:pPr marL="0" indent="0">
              <a:buNone/>
            </a:pPr>
            <a:r>
              <a:rPr lang="en-US" sz="1800" kern="0" spc="120" dirty="0">
                <a:solidFill>
                  <a:srgbClr val="66706A"/>
                </a:solidFill>
                <a:latin typeface="Aptos" pitchFamily="34" charset="0"/>
                <a:ea typeface="Aptos" pitchFamily="34" charset="-122"/>
                <a:cs typeface="Aptos" pitchFamily="34" charset="-120"/>
              </a:rPr>
              <a:t>REFEREE DEVELOPMENT  |  75-MINUTE WORKSHOP</a:t>
            </a:r>
            <a:endParaRPr lang="en-US" sz="1800" dirty="0"/>
          </a:p>
        </p:txBody>
      </p:sp>
      <p:sp>
        <p:nvSpPr>
          <p:cNvPr id="4" name="Text 2"/>
          <p:cNvSpPr/>
          <p:nvPr/>
        </p:nvSpPr>
        <p:spPr>
          <a:xfrm>
            <a:off x="10195560" y="6419088"/>
            <a:ext cx="1143000" cy="274320"/>
          </a:xfrm>
          <a:prstGeom prst="rect">
            <a:avLst/>
          </a:prstGeom>
          <a:noFill/>
          <a:ln/>
        </p:spPr>
        <p:txBody>
          <a:bodyPr wrap="square" lIns="0" tIns="0" rIns="0" bIns="0" rtlCol="0" anchor="ctr"/>
          <a:lstStyle/>
          <a:p>
            <a:pPr marL="0" indent="0" algn="r">
              <a:buNone/>
            </a:pPr>
            <a:r>
              <a:rPr lang="en-US" sz="1800" b="1" dirty="0">
                <a:solidFill>
                  <a:srgbClr val="66706A"/>
                </a:solidFill>
                <a:latin typeface="Aptos" pitchFamily="34" charset="0"/>
                <a:ea typeface="Aptos" pitchFamily="34" charset="-122"/>
                <a:cs typeface="Aptos" pitchFamily="34" charset="-120"/>
              </a:rPr>
              <a:t>SRRA</a:t>
            </a:r>
            <a:endParaRPr lang="en-US" sz="1800" dirty="0"/>
          </a:p>
        </p:txBody>
      </p:sp>
      <p:sp>
        <p:nvSpPr>
          <p:cNvPr id="25"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B18"/>
        </a:solidFill>
        <a:effectLst/>
      </p:bgPr>
    </p:bg>
    <p:spTree>
      <p:nvGrpSpPr>
        <p:cNvPr id="1" name=""/>
        <p:cNvGrpSpPr/>
        <p:nvPr/>
      </p:nvGrpSpPr>
      <p:grpSpPr>
        <a:xfrm>
          <a:off x="0" y="0"/>
          <a:ext cx="1" cy="1"/>
          <a:chOff x="0" y="0"/>
          <a:chExt cx="1" cy="1"/>
        </a:xfrm>
      </p:grpSpPr>
      <p:pic>
        <p:nvPicPr>
          <p:cNvPr id="2" name="Image 0" descr="/mnt/data/work_idp/4c76267440.png"/>
          <p:cNvPicPr>
            <a:picLocks noChangeAspect="1"/>
          </p:cNvPicPr>
          <p:nvPr/>
        </p:nvPicPr>
        <p:blipFill>
          <a:blip r:embed="rId3"/>
          <a:srcRect t="7811" b="7811"/>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7110E">
              <a:alpha val="65000"/>
            </a:srgbClr>
          </a:solidFill>
          <a:ln w="12700">
            <a:solidFill>
              <a:srgbClr val="07110E">
                <a:alpha val="0"/>
              </a:srgbClr>
            </a:solidFill>
            <a:prstDash val="solid"/>
          </a:ln>
        </p:spPr>
        <p:txBody>
          <a:bodyPr/>
          <a:lstStyle/>
          <a:p>
            <a:endParaRPr lang="en-US"/>
          </a:p>
        </p:txBody>
      </p:sp>
      <p:sp>
        <p:nvSpPr>
          <p:cNvPr id="4" name="Shape 1"/>
          <p:cNvSpPr/>
          <p:nvPr/>
        </p:nvSpPr>
        <p:spPr>
          <a:xfrm>
            <a:off x="658368" y="676656"/>
            <a:ext cx="91440" cy="4480560"/>
          </a:xfrm>
          <a:prstGeom prst="rect">
            <a:avLst/>
          </a:prstGeom>
          <a:solidFill>
            <a:srgbClr val="D39A28"/>
          </a:solidFill>
          <a:ln w="12700">
            <a:solidFill>
              <a:srgbClr val="D39A28"/>
            </a:solidFill>
            <a:prstDash val="solid"/>
          </a:ln>
        </p:spPr>
        <p:txBody>
          <a:bodyPr/>
          <a:lstStyle/>
          <a:p>
            <a:endParaRPr lang="en-US"/>
          </a:p>
        </p:txBody>
      </p:sp>
      <p:sp>
        <p:nvSpPr>
          <p:cNvPr id="5" name="Text 2"/>
          <p:cNvSpPr/>
          <p:nvPr/>
        </p:nvSpPr>
        <p:spPr>
          <a:xfrm>
            <a:off x="987552" y="1060704"/>
            <a:ext cx="7040880" cy="1417320"/>
          </a:xfrm>
          <a:prstGeom prst="rect">
            <a:avLst/>
          </a:prstGeom>
          <a:noFill/>
          <a:ln/>
        </p:spPr>
        <p:txBody>
          <a:bodyPr wrap="square" lIns="0" tIns="0" rIns="0" bIns="0" rtlCol="0" anchor="ct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YOUR REFEREEING</a:t>
            </a:r>
            <a:endParaRPr lang="en-US" sz="3400" dirty="0"/>
          </a:p>
          <a:p>
            <a:pPr marL="0" indent="0">
              <a:buNone/>
            </a:pPr>
            <a:r>
              <a:rPr lang="en-US" sz="3400" b="1" dirty="0">
                <a:solidFill>
                  <a:srgbClr val="FFFFFF"/>
                </a:solidFill>
                <a:latin typeface="Aptos Display" pitchFamily="34" charset="0"/>
                <a:ea typeface="Aptos Display" pitchFamily="34" charset="-122"/>
                <a:cs typeface="Aptos Display" pitchFamily="34" charset="-120"/>
              </a:rPr>
              <a:t>SEASON</a:t>
            </a:r>
            <a:endParaRPr lang="en-US" sz="3400" dirty="0"/>
          </a:p>
        </p:txBody>
      </p:sp>
      <p:sp>
        <p:nvSpPr>
          <p:cNvPr id="6" name="Text 3"/>
          <p:cNvSpPr/>
          <p:nvPr/>
        </p:nvSpPr>
        <p:spPr>
          <a:xfrm>
            <a:off x="1005840" y="2770632"/>
            <a:ext cx="5852160" cy="457200"/>
          </a:xfrm>
          <a:prstGeom prst="rect">
            <a:avLst/>
          </a:prstGeom>
          <a:noFill/>
          <a:ln/>
        </p:spPr>
        <p:txBody>
          <a:bodyPr wrap="square" lIns="0" tIns="0" rIns="0" bIns="0" rtlCol="0" anchor="ctr"/>
          <a:lstStyle/>
          <a:p>
            <a:pPr marL="0" indent="0">
              <a:buNone/>
            </a:pPr>
            <a:r>
              <a:rPr lang="en-US" sz="2200" b="1" dirty="0">
                <a:solidFill>
                  <a:srgbClr val="F3D88B"/>
                </a:solidFill>
              </a:rPr>
              <a:t>4 PRIORITIES. 4 PROMPTS.</a:t>
            </a:r>
            <a:endParaRPr lang="en-US" sz="2200" dirty="0"/>
          </a:p>
        </p:txBody>
      </p:sp>
      <p:sp>
        <p:nvSpPr>
          <p:cNvPr id="7" name="Text 4"/>
          <p:cNvSpPr/>
          <p:nvPr/>
        </p:nvSpPr>
        <p:spPr>
          <a:xfrm>
            <a:off x="1005840" y="3383280"/>
            <a:ext cx="6217920" cy="320040"/>
          </a:xfrm>
          <a:prstGeom prst="rect">
            <a:avLst/>
          </a:prstGeom>
          <a:noFill/>
          <a:ln/>
        </p:spPr>
        <p:txBody>
          <a:bodyPr wrap="square" lIns="0" tIns="0" rIns="0" bIns="0" rtlCol="0" anchor="ctr"/>
          <a:lstStyle/>
          <a:p>
            <a:pPr marL="0" indent="0">
              <a:buNone/>
            </a:pPr>
            <a:r>
              <a:rPr lang="en-US" sz="1800" dirty="0">
                <a:solidFill>
                  <a:srgbClr val="E6ECE8"/>
                </a:solidFill>
              </a:rPr>
              <a:t>A facilitated individual development planning workshop</a:t>
            </a:r>
            <a:endParaRPr lang="en-US" sz="1800" dirty="0"/>
          </a:p>
        </p:txBody>
      </p:sp>
      <p:sp>
        <p:nvSpPr>
          <p:cNvPr id="8" name="Shape 5"/>
          <p:cNvSpPr/>
          <p:nvPr/>
        </p:nvSpPr>
        <p:spPr>
          <a:xfrm>
            <a:off x="1005840" y="4864608"/>
            <a:ext cx="1417320" cy="347472"/>
          </a:xfrm>
          <a:prstGeom prst="roundRect">
            <a:avLst>
              <a:gd name="adj" fmla="val 21053"/>
            </a:avLst>
          </a:prstGeom>
          <a:solidFill>
            <a:srgbClr val="0C4B3A"/>
          </a:solidFill>
          <a:ln w="12700">
            <a:solidFill>
              <a:srgbClr val="0C4B3A"/>
            </a:solidFill>
            <a:prstDash val="solid"/>
          </a:ln>
        </p:spPr>
        <p:txBody>
          <a:bodyPr/>
          <a:lstStyle/>
          <a:p>
            <a:endParaRPr lang="en-US"/>
          </a:p>
        </p:txBody>
      </p:sp>
      <p:sp>
        <p:nvSpPr>
          <p:cNvPr id="9" name="Text 6"/>
          <p:cNvSpPr/>
          <p:nvPr/>
        </p:nvSpPr>
        <p:spPr>
          <a:xfrm>
            <a:off x="1060704" y="4951476"/>
            <a:ext cx="1307592" cy="146304"/>
          </a:xfrm>
          <a:prstGeom prst="rect">
            <a:avLst/>
          </a:prstGeom>
          <a:noFill/>
          <a:ln/>
        </p:spPr>
        <p:txBody>
          <a:bodyPr wrap="square" lIns="0" tIns="0" rIns="0" bIns="0" rtlCol="0" anchor="ctr"/>
          <a:lstStyle/>
          <a:p>
            <a:pPr marL="0" indent="0" algn="ctr">
              <a:buNone/>
            </a:pPr>
            <a:r>
              <a:rPr lang="en-US" sz="1800" b="1" dirty="0">
                <a:solidFill>
                  <a:srgbClr val="FFFFFF"/>
                </a:solidFill>
              </a:rPr>
              <a:t>75 MINUTES</a:t>
            </a:r>
            <a:endParaRPr lang="en-US" sz="1800" dirty="0"/>
          </a:p>
        </p:txBody>
      </p:sp>
      <p:sp>
        <p:nvSpPr>
          <p:cNvPr id="10" name="Shape 7"/>
          <p:cNvSpPr/>
          <p:nvPr/>
        </p:nvSpPr>
        <p:spPr>
          <a:xfrm>
            <a:off x="2578608" y="4864608"/>
            <a:ext cx="1920240" cy="347472"/>
          </a:xfrm>
          <a:prstGeom prst="roundRect">
            <a:avLst>
              <a:gd name="adj" fmla="val 21053"/>
            </a:avLst>
          </a:prstGeom>
          <a:solidFill>
            <a:srgbClr val="D39A28"/>
          </a:solidFill>
          <a:ln w="12700">
            <a:solidFill>
              <a:srgbClr val="D39A28"/>
            </a:solidFill>
            <a:prstDash val="solid"/>
          </a:ln>
        </p:spPr>
        <p:txBody>
          <a:bodyPr/>
          <a:lstStyle/>
          <a:p>
            <a:endParaRPr lang="en-US"/>
          </a:p>
        </p:txBody>
      </p:sp>
      <p:sp>
        <p:nvSpPr>
          <p:cNvPr id="11" name="Text 8"/>
          <p:cNvSpPr/>
          <p:nvPr/>
        </p:nvSpPr>
        <p:spPr>
          <a:xfrm>
            <a:off x="2633472" y="4951476"/>
            <a:ext cx="1810512" cy="146304"/>
          </a:xfrm>
          <a:prstGeom prst="rect">
            <a:avLst/>
          </a:prstGeom>
          <a:noFill/>
          <a:ln/>
        </p:spPr>
        <p:txBody>
          <a:bodyPr wrap="square" lIns="0" tIns="0" rIns="0" bIns="0" rtlCol="0" anchor="ctr"/>
          <a:lstStyle/>
          <a:p>
            <a:pPr marL="0" indent="0" algn="ctr">
              <a:buNone/>
            </a:pPr>
            <a:r>
              <a:rPr lang="en-US" sz="1800" b="1" dirty="0">
                <a:solidFill>
                  <a:srgbClr val="17201D"/>
                </a:solidFill>
              </a:rPr>
              <a:t>REFEREE-LED</a:t>
            </a:r>
            <a:endParaRPr lang="en-US" sz="1800" dirty="0"/>
          </a:p>
        </p:txBody>
      </p:sp>
      <p:sp>
        <p:nvSpPr>
          <p:cNvPr id="12" name="Text 9"/>
          <p:cNvSpPr/>
          <p:nvPr/>
        </p:nvSpPr>
        <p:spPr>
          <a:xfrm>
            <a:off x="1005840" y="5897880"/>
            <a:ext cx="4480560" cy="228600"/>
          </a:xfrm>
          <a:prstGeom prst="rect">
            <a:avLst/>
          </a:prstGeom>
          <a:noFill/>
          <a:ln/>
        </p:spPr>
        <p:txBody>
          <a:bodyPr wrap="square" lIns="0" tIns="0" rIns="0" bIns="0" rtlCol="0" anchor="ctr"/>
          <a:lstStyle/>
          <a:p>
            <a:pPr marL="0" indent="0">
              <a:buNone/>
            </a:pPr>
            <a:r>
              <a:rPr lang="en-US" sz="1800" dirty="0">
                <a:solidFill>
                  <a:srgbClr val="D8E0DB"/>
                </a:solidFill>
              </a:rPr>
              <a:t>Lee Fish  |  Season 2026/27</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94360" y="347472"/>
            <a:ext cx="8961120" cy="420624"/>
          </a:xfrm>
          <a:prstGeom prst="rect">
            <a:avLst/>
          </a:prstGeom>
          <a:noFill/>
          <a:ln/>
        </p:spPr>
        <p:txBody>
          <a:bodyPr wrap="square" lIns="0" tIns="0" rIns="0" bIns="0" rtlCol="0" anchor="ctr"/>
          <a:lstStyle/>
          <a:p>
            <a:pPr marL="0" indent="0">
              <a:buNone/>
            </a:pPr>
            <a:r>
              <a:rPr lang="en-US" sz="2600" b="1" dirty="0">
                <a:solidFill>
                  <a:srgbClr val="17201D"/>
                </a:solidFill>
                <a:latin typeface="Aptos Display" pitchFamily="34" charset="0"/>
                <a:ea typeface="Aptos Display" pitchFamily="34" charset="-122"/>
                <a:cs typeface="Aptos Display" pitchFamily="34" charset="-120"/>
              </a:rPr>
              <a:t>The destination</a:t>
            </a:r>
            <a:endParaRPr lang="en-US" sz="2600" dirty="0"/>
          </a:p>
        </p:txBody>
      </p:sp>
      <p:sp>
        <p:nvSpPr>
          <p:cNvPr id="3" name="Text 1"/>
          <p:cNvSpPr/>
          <p:nvPr/>
        </p:nvSpPr>
        <p:spPr>
          <a:xfrm>
            <a:off x="603504" y="850392"/>
            <a:ext cx="9692640" cy="256032"/>
          </a:xfrm>
          <a:prstGeom prst="rect">
            <a:avLst/>
          </a:prstGeom>
          <a:noFill/>
          <a:ln/>
        </p:spPr>
        <p:txBody>
          <a:bodyPr wrap="square" lIns="0" tIns="0" rIns="0" bIns="0" rtlCol="0" anchor="ctr"/>
          <a:lstStyle/>
          <a:p>
            <a:pPr marL="0" indent="0">
              <a:buNone/>
            </a:pPr>
            <a:r>
              <a:rPr lang="en-US" sz="1800" dirty="0">
                <a:solidFill>
                  <a:srgbClr val="65716B"/>
                </a:solidFill>
              </a:rPr>
              <a:t>By the end, every referee leaves with a plan they can use on Saturday.</a:t>
            </a:r>
            <a:endParaRPr lang="en-US" sz="1800" dirty="0"/>
          </a:p>
        </p:txBody>
      </p:sp>
      <p:sp>
        <p:nvSpPr>
          <p:cNvPr id="4" name="Shape 2"/>
          <p:cNvSpPr/>
          <p:nvPr/>
        </p:nvSpPr>
        <p:spPr>
          <a:xfrm>
            <a:off x="10241280" y="274320"/>
            <a:ext cx="1417320" cy="530352"/>
          </a:xfrm>
          <a:prstGeom prst="roundRect">
            <a:avLst>
              <a:gd name="adj" fmla="val 13793"/>
            </a:avLst>
          </a:prstGeom>
          <a:solidFill>
            <a:srgbClr val="0C4B3A"/>
          </a:solidFill>
          <a:ln w="12700">
            <a:solidFill>
              <a:srgbClr val="0C4B3A"/>
            </a:solidFill>
            <a:prstDash val="solid"/>
          </a:ln>
        </p:spPr>
        <p:txBody>
          <a:bodyPr/>
          <a:lstStyle/>
          <a:p>
            <a:endParaRPr lang="en-US"/>
          </a:p>
        </p:txBody>
      </p:sp>
      <p:sp>
        <p:nvSpPr>
          <p:cNvPr id="5" name="Text 3"/>
          <p:cNvSpPr/>
          <p:nvPr/>
        </p:nvSpPr>
        <p:spPr>
          <a:xfrm>
            <a:off x="10241280" y="438912"/>
            <a:ext cx="1417320" cy="201168"/>
          </a:xfrm>
          <a:prstGeom prst="rect">
            <a:avLst/>
          </a:prstGeom>
          <a:noFill/>
          <a:ln/>
        </p:spPr>
        <p:txBody>
          <a:bodyPr wrap="square" lIns="0" tIns="0" rIns="0" bIns="0" rtlCol="0" anchor="ctr"/>
          <a:lstStyle/>
          <a:p>
            <a:pPr marL="0" indent="0" algn="ctr">
              <a:buNone/>
            </a:pPr>
            <a:r>
              <a:rPr lang="en-US" sz="1800" b="1" dirty="0">
                <a:solidFill>
                  <a:srgbClr val="FFFFFF"/>
                </a:solidFill>
              </a:rPr>
              <a:t>4 MIN</a:t>
            </a:r>
            <a:endParaRPr lang="en-US" sz="1800" dirty="0"/>
          </a:p>
        </p:txBody>
      </p:sp>
      <p:sp>
        <p:nvSpPr>
          <p:cNvPr id="6" name="Shape 4"/>
          <p:cNvSpPr/>
          <p:nvPr/>
        </p:nvSpPr>
        <p:spPr>
          <a:xfrm>
            <a:off x="640080" y="1417320"/>
            <a:ext cx="3383280" cy="2011680"/>
          </a:xfrm>
          <a:prstGeom prst="roundRect">
            <a:avLst>
              <a:gd name="adj" fmla="val 3636"/>
            </a:avLst>
          </a:prstGeom>
          <a:solidFill>
            <a:srgbClr val="FFFFFF"/>
          </a:solidFill>
          <a:ln w="12700">
            <a:solidFill>
              <a:srgbClr val="D8DED9"/>
            </a:solidFill>
            <a:prstDash val="solid"/>
          </a:ln>
          <a:effectLst>
            <a:outerShdw blurRad="15240" dist="5080" dir="2700000" algn="bl" rotWithShape="0">
              <a:srgbClr val="000000">
                <a:alpha val="12000"/>
              </a:srgbClr>
            </a:outerShdw>
          </a:effectLst>
        </p:spPr>
        <p:txBody>
          <a:bodyPr/>
          <a:lstStyle/>
          <a:p>
            <a:endParaRPr lang="en-US"/>
          </a:p>
        </p:txBody>
      </p:sp>
      <p:sp>
        <p:nvSpPr>
          <p:cNvPr id="7" name="Shape 5"/>
          <p:cNvSpPr/>
          <p:nvPr/>
        </p:nvSpPr>
        <p:spPr>
          <a:xfrm>
            <a:off x="640080" y="1417320"/>
            <a:ext cx="82296" cy="2011680"/>
          </a:xfrm>
          <a:prstGeom prst="rect">
            <a:avLst/>
          </a:prstGeom>
          <a:solidFill>
            <a:srgbClr val="0C4B3A"/>
          </a:solidFill>
          <a:ln w="12700">
            <a:solidFill>
              <a:srgbClr val="0C4B3A"/>
            </a:solidFill>
            <a:prstDash val="solid"/>
          </a:ln>
        </p:spPr>
        <p:txBody>
          <a:bodyPr/>
          <a:lstStyle/>
          <a:p>
            <a:endParaRPr lang="en-US"/>
          </a:p>
        </p:txBody>
      </p:sp>
      <p:sp>
        <p:nvSpPr>
          <p:cNvPr id="8" name="Text 6"/>
          <p:cNvSpPr/>
          <p:nvPr/>
        </p:nvSpPr>
        <p:spPr>
          <a:xfrm>
            <a:off x="868680" y="1581912"/>
            <a:ext cx="2971800" cy="292608"/>
          </a:xfrm>
          <a:prstGeom prst="rect">
            <a:avLst/>
          </a:prstGeom>
          <a:noFill/>
          <a:ln/>
        </p:spPr>
        <p:txBody>
          <a:bodyPr wrap="square" lIns="0" tIns="0" rIns="0" bIns="0" rtlCol="0" anchor="ctr"/>
          <a:lstStyle/>
          <a:p>
            <a:pPr marL="0" indent="0">
              <a:buNone/>
            </a:pPr>
            <a:r>
              <a:rPr lang="en-US" sz="1800" b="1" dirty="0">
                <a:solidFill>
                  <a:srgbClr val="17201D"/>
                </a:solidFill>
              </a:rPr>
              <a:t>1  Diagnose</a:t>
            </a:r>
            <a:endParaRPr lang="en-US" sz="1800" dirty="0"/>
          </a:p>
        </p:txBody>
      </p:sp>
      <p:sp>
        <p:nvSpPr>
          <p:cNvPr id="9" name="Text 7"/>
          <p:cNvSpPr/>
          <p:nvPr/>
        </p:nvSpPr>
        <p:spPr>
          <a:xfrm>
            <a:off x="868680" y="1993392"/>
            <a:ext cx="2971800" cy="1298448"/>
          </a:xfrm>
          <a:prstGeom prst="rect">
            <a:avLst/>
          </a:prstGeom>
          <a:noFill/>
          <a:ln/>
        </p:spPr>
        <p:txBody>
          <a:bodyPr wrap="square" lIns="254" tIns="254" rIns="254" bIns="254" rtlCol="0" anchor="t">
            <a:normAutofit/>
          </a:bodyPr>
          <a:lstStyle/>
          <a:p>
            <a:r>
              <a:rPr lang="en-US" sz="1800" dirty="0">
                <a:solidFill>
                  <a:srgbClr val="65716B"/>
                </a:solidFill>
              </a:rPr>
              <a:t>Use evidence, not vague feelings.</a:t>
            </a:r>
            <a:endParaRPr lang="en-US" sz="1800" dirty="0"/>
          </a:p>
          <a:p>
            <a:r>
              <a:rPr lang="en-US" sz="1800" dirty="0">
                <a:solidFill>
                  <a:srgbClr val="65716B"/>
                </a:solidFill>
              </a:rPr>
              <a:t>Identify the biggest opportunities.</a:t>
            </a:r>
            <a:endParaRPr lang="en-US" sz="1800" dirty="0"/>
          </a:p>
        </p:txBody>
      </p:sp>
      <p:sp>
        <p:nvSpPr>
          <p:cNvPr id="10" name="Shape 8"/>
          <p:cNvSpPr/>
          <p:nvPr/>
        </p:nvSpPr>
        <p:spPr>
          <a:xfrm>
            <a:off x="4407408" y="1417320"/>
            <a:ext cx="3383280" cy="2011680"/>
          </a:xfrm>
          <a:prstGeom prst="roundRect">
            <a:avLst>
              <a:gd name="adj" fmla="val 3636"/>
            </a:avLst>
          </a:prstGeom>
          <a:solidFill>
            <a:srgbClr val="FFFFFF"/>
          </a:solidFill>
          <a:ln w="12700">
            <a:solidFill>
              <a:srgbClr val="D8DED9"/>
            </a:solidFill>
            <a:prstDash val="solid"/>
          </a:ln>
          <a:effectLst>
            <a:outerShdw blurRad="15240" dist="5080" dir="2700000" algn="bl" rotWithShape="0">
              <a:srgbClr val="000000">
                <a:alpha val="12000"/>
              </a:srgbClr>
            </a:outerShdw>
          </a:effectLst>
        </p:spPr>
        <p:txBody>
          <a:bodyPr/>
          <a:lstStyle/>
          <a:p>
            <a:endParaRPr lang="en-US"/>
          </a:p>
        </p:txBody>
      </p:sp>
      <p:sp>
        <p:nvSpPr>
          <p:cNvPr id="11" name="Shape 9"/>
          <p:cNvSpPr/>
          <p:nvPr/>
        </p:nvSpPr>
        <p:spPr>
          <a:xfrm>
            <a:off x="4407408" y="1417320"/>
            <a:ext cx="82296" cy="2011680"/>
          </a:xfrm>
          <a:prstGeom prst="rect">
            <a:avLst/>
          </a:prstGeom>
          <a:solidFill>
            <a:srgbClr val="D39A28"/>
          </a:solidFill>
          <a:ln w="12700">
            <a:solidFill>
              <a:srgbClr val="D39A28"/>
            </a:solidFill>
            <a:prstDash val="solid"/>
          </a:ln>
        </p:spPr>
        <p:txBody>
          <a:bodyPr/>
          <a:lstStyle/>
          <a:p>
            <a:endParaRPr lang="en-US"/>
          </a:p>
        </p:txBody>
      </p:sp>
      <p:sp>
        <p:nvSpPr>
          <p:cNvPr id="12" name="Text 10"/>
          <p:cNvSpPr/>
          <p:nvPr/>
        </p:nvSpPr>
        <p:spPr>
          <a:xfrm>
            <a:off x="4636008" y="1581912"/>
            <a:ext cx="2971800" cy="292608"/>
          </a:xfrm>
          <a:prstGeom prst="rect">
            <a:avLst/>
          </a:prstGeom>
          <a:noFill/>
          <a:ln/>
        </p:spPr>
        <p:txBody>
          <a:bodyPr wrap="square" lIns="0" tIns="0" rIns="0" bIns="0" rtlCol="0" anchor="ctr"/>
          <a:lstStyle/>
          <a:p>
            <a:pPr marL="0" indent="0">
              <a:buNone/>
            </a:pPr>
            <a:r>
              <a:rPr lang="en-US" sz="1800" b="1" dirty="0">
                <a:solidFill>
                  <a:srgbClr val="17201D"/>
                </a:solidFill>
              </a:rPr>
              <a:t>2  Choose</a:t>
            </a:r>
            <a:endParaRPr lang="en-US" sz="1800" dirty="0"/>
          </a:p>
        </p:txBody>
      </p:sp>
      <p:sp>
        <p:nvSpPr>
          <p:cNvPr id="13" name="Text 11"/>
          <p:cNvSpPr/>
          <p:nvPr/>
        </p:nvSpPr>
        <p:spPr>
          <a:xfrm>
            <a:off x="4636008" y="1993392"/>
            <a:ext cx="2971800" cy="1298448"/>
          </a:xfrm>
          <a:prstGeom prst="rect">
            <a:avLst/>
          </a:prstGeom>
          <a:noFill/>
          <a:ln/>
        </p:spPr>
        <p:txBody>
          <a:bodyPr wrap="square" lIns="254" tIns="254" rIns="254" bIns="254" rtlCol="0" anchor="t">
            <a:normAutofit/>
          </a:bodyPr>
          <a:lstStyle/>
          <a:p>
            <a:r>
              <a:rPr lang="en-US" sz="1800" dirty="0">
                <a:solidFill>
                  <a:srgbClr val="65716B"/>
                </a:solidFill>
              </a:rPr>
              <a:t>Commit to only three or four priorities.</a:t>
            </a:r>
            <a:endParaRPr lang="en-US" sz="1800" dirty="0"/>
          </a:p>
          <a:p>
            <a:r>
              <a:rPr lang="en-US" sz="1800" dirty="0">
                <a:solidFill>
                  <a:srgbClr val="65716B"/>
                </a:solidFill>
              </a:rPr>
              <a:t>Make each one observable.</a:t>
            </a:r>
            <a:endParaRPr lang="en-US" sz="1800" dirty="0"/>
          </a:p>
        </p:txBody>
      </p:sp>
      <p:sp>
        <p:nvSpPr>
          <p:cNvPr id="14" name="Shape 12"/>
          <p:cNvSpPr/>
          <p:nvPr/>
        </p:nvSpPr>
        <p:spPr>
          <a:xfrm>
            <a:off x="8174736" y="1417320"/>
            <a:ext cx="3383280" cy="2011680"/>
          </a:xfrm>
          <a:prstGeom prst="roundRect">
            <a:avLst>
              <a:gd name="adj" fmla="val 3636"/>
            </a:avLst>
          </a:prstGeom>
          <a:solidFill>
            <a:srgbClr val="FFFFFF"/>
          </a:solidFill>
          <a:ln w="12700">
            <a:solidFill>
              <a:srgbClr val="D8DED9"/>
            </a:solidFill>
            <a:prstDash val="solid"/>
          </a:ln>
          <a:effectLst>
            <a:outerShdw blurRad="15240" dist="5080" dir="2700000" algn="bl" rotWithShape="0">
              <a:srgbClr val="000000">
                <a:alpha val="12000"/>
              </a:srgbClr>
            </a:outerShdw>
          </a:effectLst>
        </p:spPr>
        <p:txBody>
          <a:bodyPr/>
          <a:lstStyle/>
          <a:p>
            <a:endParaRPr lang="en-US"/>
          </a:p>
        </p:txBody>
      </p:sp>
      <p:sp>
        <p:nvSpPr>
          <p:cNvPr id="15" name="Shape 13"/>
          <p:cNvSpPr/>
          <p:nvPr/>
        </p:nvSpPr>
        <p:spPr>
          <a:xfrm>
            <a:off x="8174736" y="1417320"/>
            <a:ext cx="82296" cy="2011680"/>
          </a:xfrm>
          <a:prstGeom prst="rect">
            <a:avLst/>
          </a:prstGeom>
          <a:solidFill>
            <a:srgbClr val="176B50"/>
          </a:solidFill>
          <a:ln w="12700">
            <a:solidFill>
              <a:srgbClr val="176B50"/>
            </a:solidFill>
            <a:prstDash val="solid"/>
          </a:ln>
        </p:spPr>
        <p:txBody>
          <a:bodyPr/>
          <a:lstStyle/>
          <a:p>
            <a:endParaRPr lang="en-US"/>
          </a:p>
        </p:txBody>
      </p:sp>
      <p:sp>
        <p:nvSpPr>
          <p:cNvPr id="16" name="Text 14"/>
          <p:cNvSpPr/>
          <p:nvPr/>
        </p:nvSpPr>
        <p:spPr>
          <a:xfrm>
            <a:off x="8403336" y="1581912"/>
            <a:ext cx="2971800" cy="292608"/>
          </a:xfrm>
          <a:prstGeom prst="rect">
            <a:avLst/>
          </a:prstGeom>
          <a:noFill/>
          <a:ln/>
        </p:spPr>
        <p:txBody>
          <a:bodyPr wrap="square" lIns="0" tIns="0" rIns="0" bIns="0" rtlCol="0" anchor="ctr"/>
          <a:lstStyle/>
          <a:p>
            <a:pPr marL="0" indent="0">
              <a:buNone/>
            </a:pPr>
            <a:r>
              <a:rPr lang="en-US" sz="1800" b="1" dirty="0">
                <a:solidFill>
                  <a:srgbClr val="17201D"/>
                </a:solidFill>
              </a:rPr>
              <a:t>3  Compress</a:t>
            </a:r>
            <a:endParaRPr lang="en-US" sz="1800" dirty="0"/>
          </a:p>
        </p:txBody>
      </p:sp>
      <p:sp>
        <p:nvSpPr>
          <p:cNvPr id="17" name="Text 15"/>
          <p:cNvSpPr/>
          <p:nvPr/>
        </p:nvSpPr>
        <p:spPr>
          <a:xfrm>
            <a:off x="8403336" y="1993392"/>
            <a:ext cx="2971800" cy="1298448"/>
          </a:xfrm>
          <a:prstGeom prst="rect">
            <a:avLst/>
          </a:prstGeom>
          <a:noFill/>
          <a:ln/>
        </p:spPr>
        <p:txBody>
          <a:bodyPr wrap="square" lIns="254" tIns="254" rIns="254" bIns="254" rtlCol="0" anchor="t">
            <a:normAutofit/>
          </a:bodyPr>
          <a:lstStyle/>
          <a:p>
            <a:pPr marL="0" indent="0">
              <a:buNone/>
            </a:pPr>
            <a:r>
              <a:rPr lang="en-US" sz="1800" dirty="0">
                <a:solidFill>
                  <a:srgbClr val="65716B"/>
                </a:solidFill>
              </a:rPr>
              <a:t>Reduce each priority to a one or two-word scorecard prompt.</a:t>
            </a:r>
            <a:endParaRPr lang="en-US" sz="1800" dirty="0"/>
          </a:p>
        </p:txBody>
      </p:sp>
      <p:sp>
        <p:nvSpPr>
          <p:cNvPr id="18" name="Text 16"/>
          <p:cNvSpPr/>
          <p:nvPr/>
        </p:nvSpPr>
        <p:spPr>
          <a:xfrm>
            <a:off x="669332" y="3977640"/>
            <a:ext cx="3349291" cy="228600"/>
          </a:xfrm>
          <a:prstGeom prst="rect">
            <a:avLst/>
          </a:prstGeom>
          <a:noFill/>
          <a:ln/>
        </p:spPr>
        <p:txBody>
          <a:bodyPr wrap="square" lIns="0" tIns="0" rIns="0" bIns="0" rtlCol="0" anchor="ctr"/>
          <a:lstStyle/>
          <a:p>
            <a:pPr marL="0" indent="0">
              <a:buNone/>
            </a:pPr>
            <a:r>
              <a:rPr lang="en-US" sz="1800" b="1" kern="0" spc="150" dirty="0">
                <a:solidFill>
                  <a:srgbClr val="D39A28"/>
                </a:solidFill>
              </a:rPr>
              <a:t>TODAY’S OUTPUT</a:t>
            </a:r>
            <a:endParaRPr lang="en-US" sz="1800" dirty="0"/>
          </a:p>
        </p:txBody>
      </p:sp>
      <p:sp>
        <p:nvSpPr>
          <p:cNvPr id="19" name="Text 17"/>
          <p:cNvSpPr/>
          <p:nvPr/>
        </p:nvSpPr>
        <p:spPr>
          <a:xfrm>
            <a:off x="658368" y="4315968"/>
            <a:ext cx="8046720" cy="530352"/>
          </a:xfrm>
          <a:prstGeom prst="rect">
            <a:avLst/>
          </a:prstGeom>
          <a:noFill/>
          <a:ln/>
        </p:spPr>
        <p:txBody>
          <a:bodyPr wrap="square" lIns="0" tIns="0" rIns="0" bIns="0" rtlCol="0" anchor="ctr"/>
          <a:lstStyle/>
          <a:p>
            <a:pPr marL="0" indent="0">
              <a:buNone/>
            </a:pPr>
            <a:r>
              <a:rPr lang="en-US" sz="2700" b="1" dirty="0">
                <a:solidFill>
                  <a:srgbClr val="17201D"/>
                </a:solidFill>
              </a:rPr>
              <a:t>A full-season plan  →  four match-day cues</a:t>
            </a:r>
            <a:endParaRPr lang="en-US" sz="2700" dirty="0"/>
          </a:p>
        </p:txBody>
      </p:sp>
      <p:sp>
        <p:nvSpPr>
          <p:cNvPr id="20" name="Text 18"/>
          <p:cNvSpPr/>
          <p:nvPr/>
        </p:nvSpPr>
        <p:spPr>
          <a:xfrm>
            <a:off x="676656" y="5074920"/>
            <a:ext cx="8778240" cy="320040"/>
          </a:xfrm>
          <a:prstGeom prst="rect">
            <a:avLst/>
          </a:prstGeom>
          <a:noFill/>
          <a:ln/>
        </p:spPr>
        <p:txBody>
          <a:bodyPr wrap="square" lIns="0" tIns="0" rIns="0" bIns="0" rtlCol="0" anchor="ctr"/>
          <a:lstStyle/>
          <a:p>
            <a:pPr marL="0" indent="0">
              <a:buNone/>
            </a:pPr>
            <a:r>
              <a:rPr lang="en-US" sz="1800" b="1" dirty="0">
                <a:solidFill>
                  <a:srgbClr val="0C4B3A"/>
                </a:solidFill>
              </a:rPr>
              <a:t>Example:  Tackle Safety  |  Trends  |  Movement  |  Presence</a:t>
            </a:r>
            <a:endParaRPr lang="en-US" sz="1800" dirty="0"/>
          </a:p>
        </p:txBody>
      </p:sp>
      <p:sp>
        <p:nvSpPr>
          <p:cNvPr id="25"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94360" y="347472"/>
            <a:ext cx="8961120" cy="420624"/>
          </a:xfrm>
          <a:prstGeom prst="rect">
            <a:avLst/>
          </a:prstGeom>
          <a:noFill/>
          <a:ln/>
        </p:spPr>
        <p:txBody>
          <a:bodyPr wrap="square" lIns="0" tIns="0" rIns="0" bIns="0" rtlCol="0" anchor="ctr"/>
          <a:lstStyle/>
          <a:p>
            <a:pPr marL="0" indent="0">
              <a:buNone/>
            </a:pPr>
            <a:r>
              <a:rPr lang="en-US" sz="2600" b="1" dirty="0">
                <a:solidFill>
                  <a:srgbClr val="17201D"/>
                </a:solidFill>
                <a:latin typeface="Aptos Display" pitchFamily="34" charset="0"/>
                <a:ea typeface="Aptos Display" pitchFamily="34" charset="-122"/>
                <a:cs typeface="Aptos Display" pitchFamily="34" charset="-120"/>
              </a:rPr>
              <a:t>Why development plans fail</a:t>
            </a:r>
            <a:endParaRPr lang="en-US" sz="2600" dirty="0"/>
          </a:p>
        </p:txBody>
      </p:sp>
      <p:sp>
        <p:nvSpPr>
          <p:cNvPr id="3" name="Text 1"/>
          <p:cNvSpPr/>
          <p:nvPr/>
        </p:nvSpPr>
        <p:spPr>
          <a:xfrm>
            <a:off x="603504" y="850392"/>
            <a:ext cx="9692640" cy="256032"/>
          </a:xfrm>
          <a:prstGeom prst="rect">
            <a:avLst/>
          </a:prstGeom>
          <a:noFill/>
          <a:ln/>
        </p:spPr>
        <p:txBody>
          <a:bodyPr wrap="square" lIns="0" tIns="0" rIns="0" bIns="0" rtlCol="0" anchor="ctr"/>
          <a:lstStyle/>
          <a:p>
            <a:pPr marL="0" indent="0">
              <a:buNone/>
            </a:pPr>
            <a:r>
              <a:rPr lang="en-US" sz="1800" dirty="0">
                <a:solidFill>
                  <a:srgbClr val="65716B"/>
                </a:solidFill>
              </a:rPr>
              <a:t>A plan that cannot influence behaviour is administration, not development.</a:t>
            </a:r>
            <a:endParaRPr lang="en-US" sz="1800" dirty="0"/>
          </a:p>
        </p:txBody>
      </p:sp>
      <p:sp>
        <p:nvSpPr>
          <p:cNvPr id="4" name="Shape 2"/>
          <p:cNvSpPr/>
          <p:nvPr/>
        </p:nvSpPr>
        <p:spPr>
          <a:xfrm>
            <a:off x="10241280" y="274320"/>
            <a:ext cx="1417320" cy="530352"/>
          </a:xfrm>
          <a:prstGeom prst="roundRect">
            <a:avLst>
              <a:gd name="adj" fmla="val 13793"/>
            </a:avLst>
          </a:prstGeom>
          <a:solidFill>
            <a:srgbClr val="0C4B3A"/>
          </a:solidFill>
          <a:ln w="12700">
            <a:solidFill>
              <a:srgbClr val="0C4B3A"/>
            </a:solidFill>
            <a:prstDash val="solid"/>
          </a:ln>
        </p:spPr>
        <p:txBody>
          <a:bodyPr/>
          <a:lstStyle/>
          <a:p>
            <a:endParaRPr lang="en-US"/>
          </a:p>
        </p:txBody>
      </p:sp>
      <p:sp>
        <p:nvSpPr>
          <p:cNvPr id="5" name="Text 3"/>
          <p:cNvSpPr/>
          <p:nvPr/>
        </p:nvSpPr>
        <p:spPr>
          <a:xfrm>
            <a:off x="10241280" y="438912"/>
            <a:ext cx="1417320" cy="201168"/>
          </a:xfrm>
          <a:prstGeom prst="rect">
            <a:avLst/>
          </a:prstGeom>
          <a:noFill/>
          <a:ln/>
        </p:spPr>
        <p:txBody>
          <a:bodyPr wrap="square" lIns="0" tIns="0" rIns="0" bIns="0" rtlCol="0" anchor="ctr"/>
          <a:lstStyle/>
          <a:p>
            <a:pPr marL="0" indent="0" algn="ctr">
              <a:buNone/>
            </a:pPr>
            <a:r>
              <a:rPr lang="en-US" sz="1800" b="1" dirty="0">
                <a:solidFill>
                  <a:srgbClr val="FFFFFF"/>
                </a:solidFill>
              </a:rPr>
              <a:t>5 MIN</a:t>
            </a:r>
            <a:endParaRPr lang="en-US" sz="1800" dirty="0"/>
          </a:p>
        </p:txBody>
      </p:sp>
      <p:sp>
        <p:nvSpPr>
          <p:cNvPr id="6" name="Shape 4"/>
          <p:cNvSpPr/>
          <p:nvPr/>
        </p:nvSpPr>
        <p:spPr>
          <a:xfrm>
            <a:off x="658368" y="1417320"/>
            <a:ext cx="2514600" cy="2423160"/>
          </a:xfrm>
          <a:prstGeom prst="roundRect">
            <a:avLst>
              <a:gd name="adj" fmla="val 3019"/>
            </a:avLst>
          </a:prstGeom>
          <a:solidFill>
            <a:srgbClr val="FFFFFF"/>
          </a:solidFill>
          <a:ln w="12700">
            <a:solidFill>
              <a:srgbClr val="D6DDD8"/>
            </a:solidFill>
            <a:prstDash val="solid"/>
          </a:ln>
        </p:spPr>
        <p:txBody>
          <a:bodyPr/>
          <a:lstStyle/>
          <a:p>
            <a:endParaRPr lang="en-US"/>
          </a:p>
        </p:txBody>
      </p:sp>
      <p:sp>
        <p:nvSpPr>
          <p:cNvPr id="7" name="Text 5"/>
          <p:cNvSpPr/>
          <p:nvPr/>
        </p:nvSpPr>
        <p:spPr>
          <a:xfrm>
            <a:off x="841248" y="1664208"/>
            <a:ext cx="2148840" cy="329184"/>
          </a:xfrm>
          <a:prstGeom prst="rect">
            <a:avLst/>
          </a:prstGeom>
          <a:noFill/>
          <a:ln/>
        </p:spPr>
        <p:txBody>
          <a:bodyPr wrap="square" lIns="0" tIns="0" rIns="0" bIns="0" rtlCol="0" anchor="ctr"/>
          <a:lstStyle/>
          <a:p>
            <a:pPr marL="0" indent="0" algn="ctr">
              <a:buNone/>
            </a:pPr>
            <a:r>
              <a:rPr lang="en-US" sz="1800" b="1" dirty="0">
                <a:solidFill>
                  <a:srgbClr val="B6533E"/>
                </a:solidFill>
              </a:rPr>
              <a:t>Too broad</a:t>
            </a:r>
            <a:endParaRPr lang="en-US" sz="1800" dirty="0"/>
          </a:p>
        </p:txBody>
      </p:sp>
      <p:sp>
        <p:nvSpPr>
          <p:cNvPr id="8" name="Text 6"/>
          <p:cNvSpPr/>
          <p:nvPr/>
        </p:nvSpPr>
        <p:spPr>
          <a:xfrm>
            <a:off x="886968" y="2331720"/>
            <a:ext cx="2057400" cy="640080"/>
          </a:xfrm>
          <a:prstGeom prst="rect">
            <a:avLst/>
          </a:prstGeom>
          <a:noFill/>
          <a:ln/>
        </p:spPr>
        <p:txBody>
          <a:bodyPr wrap="square" lIns="381" tIns="381" rIns="381" bIns="381" rtlCol="0" anchor="ctr"/>
          <a:lstStyle/>
          <a:p>
            <a:pPr marL="0" indent="0" algn="ctr">
              <a:buNone/>
            </a:pPr>
            <a:r>
              <a:rPr lang="en-US" sz="1800" dirty="0">
                <a:solidFill>
                  <a:srgbClr val="65716B"/>
                </a:solidFill>
              </a:rPr>
              <a:t>“Improve game management”</a:t>
            </a:r>
            <a:endParaRPr lang="en-US" sz="1800" dirty="0"/>
          </a:p>
        </p:txBody>
      </p:sp>
      <p:sp>
        <p:nvSpPr>
          <p:cNvPr id="9" name="Text 7"/>
          <p:cNvSpPr/>
          <p:nvPr/>
        </p:nvSpPr>
        <p:spPr>
          <a:xfrm>
            <a:off x="1600200" y="3182112"/>
            <a:ext cx="640080" cy="411480"/>
          </a:xfrm>
          <a:prstGeom prst="rect">
            <a:avLst/>
          </a:prstGeom>
          <a:noFill/>
          <a:ln/>
        </p:spPr>
        <p:txBody>
          <a:bodyPr wrap="square" lIns="0" tIns="0" rIns="0" bIns="0" rtlCol="0" anchor="ctr"/>
          <a:lstStyle/>
          <a:p>
            <a:pPr marL="0" indent="0" algn="ctr">
              <a:buNone/>
            </a:pPr>
            <a:r>
              <a:rPr lang="en-US" sz="2500" b="1" dirty="0">
                <a:solidFill>
                  <a:srgbClr val="B6533E"/>
                </a:solidFill>
              </a:rPr>
              <a:t>✕</a:t>
            </a:r>
            <a:endParaRPr lang="en-US" sz="2500" dirty="0"/>
          </a:p>
        </p:txBody>
      </p:sp>
      <p:sp>
        <p:nvSpPr>
          <p:cNvPr id="10" name="Shape 8"/>
          <p:cNvSpPr/>
          <p:nvPr/>
        </p:nvSpPr>
        <p:spPr>
          <a:xfrm>
            <a:off x="3538728" y="1417320"/>
            <a:ext cx="2514600" cy="2423160"/>
          </a:xfrm>
          <a:prstGeom prst="roundRect">
            <a:avLst>
              <a:gd name="adj" fmla="val 3019"/>
            </a:avLst>
          </a:prstGeom>
          <a:solidFill>
            <a:srgbClr val="E8ECE7"/>
          </a:solidFill>
          <a:ln w="12700">
            <a:solidFill>
              <a:srgbClr val="D6DDD8"/>
            </a:solidFill>
            <a:prstDash val="solid"/>
          </a:ln>
        </p:spPr>
        <p:txBody>
          <a:bodyPr/>
          <a:lstStyle/>
          <a:p>
            <a:endParaRPr lang="en-US"/>
          </a:p>
        </p:txBody>
      </p:sp>
      <p:sp>
        <p:nvSpPr>
          <p:cNvPr id="11" name="Text 9"/>
          <p:cNvSpPr/>
          <p:nvPr/>
        </p:nvSpPr>
        <p:spPr>
          <a:xfrm>
            <a:off x="3721608" y="1664208"/>
            <a:ext cx="2148840" cy="329184"/>
          </a:xfrm>
          <a:prstGeom prst="rect">
            <a:avLst/>
          </a:prstGeom>
          <a:noFill/>
          <a:ln/>
        </p:spPr>
        <p:txBody>
          <a:bodyPr wrap="square" lIns="0" tIns="0" rIns="0" bIns="0" rtlCol="0" anchor="ctr"/>
          <a:lstStyle/>
          <a:p>
            <a:pPr marL="0" indent="0" algn="ctr">
              <a:buNone/>
            </a:pPr>
            <a:r>
              <a:rPr lang="en-US" sz="1800" b="1" dirty="0">
                <a:solidFill>
                  <a:srgbClr val="B6533E"/>
                </a:solidFill>
              </a:rPr>
              <a:t>Too long</a:t>
            </a:r>
            <a:endParaRPr lang="en-US" sz="1800" dirty="0"/>
          </a:p>
        </p:txBody>
      </p:sp>
      <p:sp>
        <p:nvSpPr>
          <p:cNvPr id="12" name="Text 10"/>
          <p:cNvSpPr/>
          <p:nvPr/>
        </p:nvSpPr>
        <p:spPr>
          <a:xfrm>
            <a:off x="3767328" y="2331720"/>
            <a:ext cx="2057400" cy="640080"/>
          </a:xfrm>
          <a:prstGeom prst="rect">
            <a:avLst/>
          </a:prstGeom>
          <a:noFill/>
          <a:ln/>
        </p:spPr>
        <p:txBody>
          <a:bodyPr wrap="square" lIns="381" tIns="381" rIns="381" bIns="381" rtlCol="0" anchor="ctr"/>
          <a:lstStyle/>
          <a:p>
            <a:pPr marL="0" indent="0" algn="ctr">
              <a:buNone/>
            </a:pPr>
            <a:r>
              <a:rPr lang="en-US" sz="1800" dirty="0">
                <a:solidFill>
                  <a:srgbClr val="65716B"/>
                </a:solidFill>
              </a:rPr>
              <a:t>Seven to ten competing goals</a:t>
            </a:r>
            <a:endParaRPr lang="en-US" sz="1800" dirty="0"/>
          </a:p>
        </p:txBody>
      </p:sp>
      <p:sp>
        <p:nvSpPr>
          <p:cNvPr id="13" name="Text 11"/>
          <p:cNvSpPr/>
          <p:nvPr/>
        </p:nvSpPr>
        <p:spPr>
          <a:xfrm>
            <a:off x="4480560" y="3182112"/>
            <a:ext cx="640080" cy="411480"/>
          </a:xfrm>
          <a:prstGeom prst="rect">
            <a:avLst/>
          </a:prstGeom>
          <a:noFill/>
          <a:ln/>
        </p:spPr>
        <p:txBody>
          <a:bodyPr wrap="square" lIns="0" tIns="0" rIns="0" bIns="0" rtlCol="0" anchor="ctr"/>
          <a:lstStyle/>
          <a:p>
            <a:pPr marL="0" indent="0" algn="ctr">
              <a:buNone/>
            </a:pPr>
            <a:r>
              <a:rPr lang="en-US" sz="2500" b="1" dirty="0">
                <a:solidFill>
                  <a:srgbClr val="B6533E"/>
                </a:solidFill>
              </a:rPr>
              <a:t>✕</a:t>
            </a:r>
            <a:endParaRPr lang="en-US" sz="2500" dirty="0"/>
          </a:p>
        </p:txBody>
      </p:sp>
      <p:sp>
        <p:nvSpPr>
          <p:cNvPr id="14" name="Shape 12"/>
          <p:cNvSpPr/>
          <p:nvPr/>
        </p:nvSpPr>
        <p:spPr>
          <a:xfrm>
            <a:off x="6419088" y="1417320"/>
            <a:ext cx="2514600" cy="2423160"/>
          </a:xfrm>
          <a:prstGeom prst="roundRect">
            <a:avLst>
              <a:gd name="adj" fmla="val 3019"/>
            </a:avLst>
          </a:prstGeom>
          <a:solidFill>
            <a:srgbClr val="FFFFFF"/>
          </a:solidFill>
          <a:ln w="12700">
            <a:solidFill>
              <a:srgbClr val="D6DDD8"/>
            </a:solidFill>
            <a:prstDash val="solid"/>
          </a:ln>
        </p:spPr>
        <p:txBody>
          <a:bodyPr/>
          <a:lstStyle/>
          <a:p>
            <a:endParaRPr lang="en-US"/>
          </a:p>
        </p:txBody>
      </p:sp>
      <p:sp>
        <p:nvSpPr>
          <p:cNvPr id="15" name="Text 13"/>
          <p:cNvSpPr/>
          <p:nvPr/>
        </p:nvSpPr>
        <p:spPr>
          <a:xfrm>
            <a:off x="6601968" y="1664208"/>
            <a:ext cx="2148840" cy="329184"/>
          </a:xfrm>
          <a:prstGeom prst="rect">
            <a:avLst/>
          </a:prstGeom>
          <a:noFill/>
          <a:ln/>
        </p:spPr>
        <p:txBody>
          <a:bodyPr wrap="square" lIns="0" tIns="0" rIns="0" bIns="0" rtlCol="0" anchor="ctr"/>
          <a:lstStyle/>
          <a:p>
            <a:pPr marL="0" indent="0" algn="ctr">
              <a:buNone/>
            </a:pPr>
            <a:r>
              <a:rPr lang="en-US" sz="1800" b="1" dirty="0">
                <a:solidFill>
                  <a:srgbClr val="B6533E"/>
                </a:solidFill>
              </a:rPr>
              <a:t>Too vague</a:t>
            </a:r>
            <a:endParaRPr lang="en-US" sz="1800" dirty="0"/>
          </a:p>
        </p:txBody>
      </p:sp>
      <p:sp>
        <p:nvSpPr>
          <p:cNvPr id="16" name="Text 14"/>
          <p:cNvSpPr/>
          <p:nvPr/>
        </p:nvSpPr>
        <p:spPr>
          <a:xfrm>
            <a:off x="6647688" y="2331720"/>
            <a:ext cx="2057400" cy="640080"/>
          </a:xfrm>
          <a:prstGeom prst="rect">
            <a:avLst/>
          </a:prstGeom>
          <a:noFill/>
          <a:ln/>
        </p:spPr>
        <p:txBody>
          <a:bodyPr wrap="square" lIns="381" tIns="381" rIns="381" bIns="381" rtlCol="0" anchor="ctr"/>
          <a:lstStyle/>
          <a:p>
            <a:pPr marL="0" indent="0" algn="ctr">
              <a:buNone/>
            </a:pPr>
            <a:r>
              <a:rPr lang="en-US" sz="1800" dirty="0">
                <a:solidFill>
                  <a:srgbClr val="65716B"/>
                </a:solidFill>
              </a:rPr>
              <a:t>No observable behaviour</a:t>
            </a:r>
            <a:endParaRPr lang="en-US" sz="1800" dirty="0"/>
          </a:p>
        </p:txBody>
      </p:sp>
      <p:sp>
        <p:nvSpPr>
          <p:cNvPr id="17" name="Text 15"/>
          <p:cNvSpPr/>
          <p:nvPr/>
        </p:nvSpPr>
        <p:spPr>
          <a:xfrm>
            <a:off x="7360920" y="3182112"/>
            <a:ext cx="640080" cy="411480"/>
          </a:xfrm>
          <a:prstGeom prst="rect">
            <a:avLst/>
          </a:prstGeom>
          <a:noFill/>
          <a:ln/>
        </p:spPr>
        <p:txBody>
          <a:bodyPr wrap="square" lIns="0" tIns="0" rIns="0" bIns="0" rtlCol="0" anchor="ctr"/>
          <a:lstStyle/>
          <a:p>
            <a:pPr marL="0" indent="0" algn="ctr">
              <a:buNone/>
            </a:pPr>
            <a:r>
              <a:rPr lang="en-US" sz="2500" b="1" dirty="0">
                <a:solidFill>
                  <a:srgbClr val="B6533E"/>
                </a:solidFill>
              </a:rPr>
              <a:t>✕</a:t>
            </a:r>
            <a:endParaRPr lang="en-US" sz="2500" dirty="0"/>
          </a:p>
        </p:txBody>
      </p:sp>
      <p:sp>
        <p:nvSpPr>
          <p:cNvPr id="18" name="Shape 16"/>
          <p:cNvSpPr/>
          <p:nvPr/>
        </p:nvSpPr>
        <p:spPr>
          <a:xfrm>
            <a:off x="9299448" y="1417320"/>
            <a:ext cx="2514600" cy="2423160"/>
          </a:xfrm>
          <a:prstGeom prst="roundRect">
            <a:avLst>
              <a:gd name="adj" fmla="val 3019"/>
            </a:avLst>
          </a:prstGeom>
          <a:solidFill>
            <a:srgbClr val="E8ECE7"/>
          </a:solidFill>
          <a:ln w="12700">
            <a:solidFill>
              <a:srgbClr val="D6DDD8"/>
            </a:solidFill>
            <a:prstDash val="solid"/>
          </a:ln>
        </p:spPr>
        <p:txBody>
          <a:bodyPr/>
          <a:lstStyle/>
          <a:p>
            <a:endParaRPr lang="en-US"/>
          </a:p>
        </p:txBody>
      </p:sp>
      <p:sp>
        <p:nvSpPr>
          <p:cNvPr id="19" name="Text 17"/>
          <p:cNvSpPr/>
          <p:nvPr/>
        </p:nvSpPr>
        <p:spPr>
          <a:xfrm>
            <a:off x="9482328" y="1664208"/>
            <a:ext cx="2148840" cy="329184"/>
          </a:xfrm>
          <a:prstGeom prst="rect">
            <a:avLst/>
          </a:prstGeom>
          <a:noFill/>
          <a:ln/>
        </p:spPr>
        <p:txBody>
          <a:bodyPr wrap="square" lIns="0" tIns="0" rIns="0" bIns="0" rtlCol="0" anchor="ctr"/>
          <a:lstStyle/>
          <a:p>
            <a:pPr marL="0" indent="0" algn="ctr">
              <a:buNone/>
            </a:pPr>
            <a:r>
              <a:rPr lang="en-US" sz="1800" b="1" dirty="0">
                <a:solidFill>
                  <a:srgbClr val="B6533E"/>
                </a:solidFill>
              </a:rPr>
              <a:t>Too passive</a:t>
            </a:r>
            <a:endParaRPr lang="en-US" sz="1800" dirty="0"/>
          </a:p>
        </p:txBody>
      </p:sp>
      <p:sp>
        <p:nvSpPr>
          <p:cNvPr id="20" name="Text 18"/>
          <p:cNvSpPr/>
          <p:nvPr/>
        </p:nvSpPr>
        <p:spPr>
          <a:xfrm>
            <a:off x="9528048" y="2331720"/>
            <a:ext cx="2057400" cy="640080"/>
          </a:xfrm>
          <a:prstGeom prst="rect">
            <a:avLst/>
          </a:prstGeom>
          <a:noFill/>
          <a:ln/>
        </p:spPr>
        <p:txBody>
          <a:bodyPr wrap="square" lIns="381" tIns="381" rIns="381" bIns="381" rtlCol="0" anchor="ctr"/>
          <a:lstStyle/>
          <a:p>
            <a:pPr marL="0" indent="0" algn="ctr">
              <a:buNone/>
            </a:pPr>
            <a:r>
              <a:rPr lang="en-US" sz="1800" dirty="0">
                <a:solidFill>
                  <a:srgbClr val="65716B"/>
                </a:solidFill>
              </a:rPr>
              <a:t>Depends entirely on reviews</a:t>
            </a:r>
            <a:endParaRPr lang="en-US" sz="1800" dirty="0"/>
          </a:p>
        </p:txBody>
      </p:sp>
      <p:sp>
        <p:nvSpPr>
          <p:cNvPr id="21" name="Text 19"/>
          <p:cNvSpPr/>
          <p:nvPr/>
        </p:nvSpPr>
        <p:spPr>
          <a:xfrm>
            <a:off x="10241280" y="3182112"/>
            <a:ext cx="640080" cy="411480"/>
          </a:xfrm>
          <a:prstGeom prst="rect">
            <a:avLst/>
          </a:prstGeom>
          <a:noFill/>
          <a:ln/>
        </p:spPr>
        <p:txBody>
          <a:bodyPr wrap="square" lIns="0" tIns="0" rIns="0" bIns="0" rtlCol="0" anchor="ctr"/>
          <a:lstStyle/>
          <a:p>
            <a:pPr marL="0" indent="0" algn="ctr">
              <a:buNone/>
            </a:pPr>
            <a:r>
              <a:rPr lang="en-US" sz="2500" b="1" dirty="0">
                <a:solidFill>
                  <a:srgbClr val="B6533E"/>
                </a:solidFill>
              </a:rPr>
              <a:t>✕</a:t>
            </a:r>
            <a:endParaRPr lang="en-US" sz="2500" dirty="0"/>
          </a:p>
        </p:txBody>
      </p:sp>
      <p:sp>
        <p:nvSpPr>
          <p:cNvPr id="22" name="Shape 20"/>
          <p:cNvSpPr/>
          <p:nvPr/>
        </p:nvSpPr>
        <p:spPr>
          <a:xfrm>
            <a:off x="1627632" y="4370832"/>
            <a:ext cx="8942832" cy="1024128"/>
          </a:xfrm>
          <a:prstGeom prst="roundRect">
            <a:avLst>
              <a:gd name="adj" fmla="val 7143"/>
            </a:avLst>
          </a:prstGeom>
          <a:solidFill>
            <a:srgbClr val="0C4B3A"/>
          </a:solidFill>
          <a:ln w="12700">
            <a:solidFill>
              <a:srgbClr val="0C4B3A"/>
            </a:solidFill>
            <a:prstDash val="solid"/>
          </a:ln>
        </p:spPr>
        <p:txBody>
          <a:bodyPr/>
          <a:lstStyle/>
          <a:p>
            <a:endParaRPr lang="en-US"/>
          </a:p>
        </p:txBody>
      </p:sp>
      <p:sp>
        <p:nvSpPr>
          <p:cNvPr id="23" name="Text 21"/>
          <p:cNvSpPr/>
          <p:nvPr/>
        </p:nvSpPr>
        <p:spPr>
          <a:xfrm>
            <a:off x="1901952" y="4681728"/>
            <a:ext cx="8394192" cy="310896"/>
          </a:xfrm>
          <a:prstGeom prst="rect">
            <a:avLst/>
          </a:prstGeom>
          <a:noFill/>
          <a:ln/>
        </p:spPr>
        <p:txBody>
          <a:bodyPr wrap="square" lIns="0" tIns="0" rIns="0" bIns="0" rtlCol="0" anchor="ctr"/>
          <a:lstStyle/>
          <a:p>
            <a:pPr marL="0" indent="0" algn="ctr">
              <a:buNone/>
            </a:pPr>
            <a:r>
              <a:rPr lang="en-US" sz="2000" b="1" dirty="0">
                <a:solidFill>
                  <a:srgbClr val="FFFFFF"/>
                </a:solidFill>
              </a:rPr>
              <a:t>SHORT  •  PERSONAL  •  OBSERVABLE  •  PRACTISED</a:t>
            </a:r>
            <a:endParaRPr lang="en-US" sz="2000" dirty="0"/>
          </a:p>
        </p:txBody>
      </p:sp>
      <p:sp>
        <p:nvSpPr>
          <p:cNvPr id="25"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sp>
        <p:nvSpPr>
          <p:cNvPr id="2" name="Text 0"/>
          <p:cNvSpPr/>
          <p:nvPr/>
        </p:nvSpPr>
        <p:spPr>
          <a:xfrm>
            <a:off x="594360" y="347472"/>
            <a:ext cx="8961120" cy="420624"/>
          </a:xfrm>
          <a:prstGeom prst="rect">
            <a:avLst/>
          </a:prstGeom>
          <a:noFill/>
          <a:ln/>
        </p:spPr>
        <p:txBody>
          <a:bodyPr wrap="square" lIns="0" tIns="0" rIns="0" bIns="0" rtlCol="0" anchor="ctr"/>
          <a:lstStyle/>
          <a:p>
            <a:pPr marL="0" indent="0">
              <a:buNone/>
            </a:pPr>
            <a:r>
              <a:rPr lang="en-US" sz="2600" b="1" dirty="0">
                <a:solidFill>
                  <a:srgbClr val="17201D"/>
                </a:solidFill>
                <a:latin typeface="Aptos Display" pitchFamily="34" charset="0"/>
                <a:ea typeface="Aptos Display" pitchFamily="34" charset="-122"/>
                <a:cs typeface="Aptos Display" pitchFamily="34" charset="-120"/>
              </a:rPr>
              <a:t>What does good look like?</a:t>
            </a:r>
            <a:endParaRPr lang="en-US" sz="2600" dirty="0"/>
          </a:p>
        </p:txBody>
      </p:sp>
      <p:sp>
        <p:nvSpPr>
          <p:cNvPr id="3" name="Text 1"/>
          <p:cNvSpPr/>
          <p:nvPr/>
        </p:nvSpPr>
        <p:spPr>
          <a:xfrm>
            <a:off x="603504" y="850392"/>
            <a:ext cx="9692640" cy="256032"/>
          </a:xfrm>
          <a:prstGeom prst="rect">
            <a:avLst/>
          </a:prstGeom>
          <a:noFill/>
          <a:ln/>
        </p:spPr>
        <p:txBody>
          <a:bodyPr wrap="square" lIns="0" tIns="0" rIns="0" bIns="0" rtlCol="0" anchor="ctr"/>
          <a:lstStyle/>
          <a:p>
            <a:pPr marL="0" indent="0">
              <a:buNone/>
            </a:pPr>
            <a:r>
              <a:rPr lang="en-US" sz="1800" dirty="0">
                <a:solidFill>
                  <a:srgbClr val="65716B"/>
                </a:solidFill>
              </a:rPr>
              <a:t>Start with performance, not paperwork.</a:t>
            </a:r>
            <a:endParaRPr lang="en-US" sz="1800" dirty="0"/>
          </a:p>
        </p:txBody>
      </p:sp>
      <p:sp>
        <p:nvSpPr>
          <p:cNvPr id="4" name="Shape 2"/>
          <p:cNvSpPr/>
          <p:nvPr/>
        </p:nvSpPr>
        <p:spPr>
          <a:xfrm>
            <a:off x="10241280" y="274320"/>
            <a:ext cx="1417320" cy="530352"/>
          </a:xfrm>
          <a:prstGeom prst="roundRect">
            <a:avLst>
              <a:gd name="adj" fmla="val 13793"/>
            </a:avLst>
          </a:prstGeom>
          <a:solidFill>
            <a:srgbClr val="0C4B3A"/>
          </a:solidFill>
          <a:ln w="12700">
            <a:solidFill>
              <a:srgbClr val="0C4B3A"/>
            </a:solidFill>
            <a:prstDash val="solid"/>
          </a:ln>
        </p:spPr>
        <p:txBody>
          <a:bodyPr/>
          <a:lstStyle/>
          <a:p>
            <a:endParaRPr lang="en-US"/>
          </a:p>
        </p:txBody>
      </p:sp>
      <p:sp>
        <p:nvSpPr>
          <p:cNvPr id="5" name="Text 3"/>
          <p:cNvSpPr/>
          <p:nvPr/>
        </p:nvSpPr>
        <p:spPr>
          <a:xfrm>
            <a:off x="10241280" y="438912"/>
            <a:ext cx="1417320" cy="201168"/>
          </a:xfrm>
          <a:prstGeom prst="rect">
            <a:avLst/>
          </a:prstGeom>
          <a:noFill/>
          <a:ln/>
        </p:spPr>
        <p:txBody>
          <a:bodyPr wrap="square" lIns="0" tIns="0" rIns="0" bIns="0" rtlCol="0" anchor="ctr"/>
          <a:lstStyle/>
          <a:p>
            <a:pPr marL="0" indent="0" algn="ctr">
              <a:buNone/>
            </a:pPr>
            <a:r>
              <a:rPr lang="en-US" sz="1800" b="1" dirty="0">
                <a:solidFill>
                  <a:srgbClr val="FFFFFF"/>
                </a:solidFill>
              </a:rPr>
              <a:t>8 MIN</a:t>
            </a:r>
            <a:endParaRPr lang="en-US" sz="1800" dirty="0"/>
          </a:p>
        </p:txBody>
      </p:sp>
      <p:pic>
        <p:nvPicPr>
          <p:cNvPr id="6" name="Image 0" descr="/mnt/data/work_idp/c75e2f579b.png"/>
          <p:cNvPicPr>
            <a:picLocks noChangeAspect="1"/>
          </p:cNvPicPr>
          <p:nvPr/>
        </p:nvPicPr>
        <p:blipFill>
          <a:blip r:embed="rId3"/>
          <a:srcRect l="14983" r="14983"/>
          <a:stretch/>
        </p:blipFill>
        <p:spPr>
          <a:xfrm>
            <a:off x="640080" y="1234440"/>
            <a:ext cx="4754880" cy="4526280"/>
          </a:xfrm>
          <a:prstGeom prst="rect">
            <a:avLst/>
          </a:prstGeom>
        </p:spPr>
      </p:pic>
      <p:sp>
        <p:nvSpPr>
          <p:cNvPr id="7" name="Shape 4"/>
          <p:cNvSpPr/>
          <p:nvPr/>
        </p:nvSpPr>
        <p:spPr>
          <a:xfrm>
            <a:off x="5715000" y="1234440"/>
            <a:ext cx="5742432" cy="4526280"/>
          </a:xfrm>
          <a:prstGeom prst="roundRect">
            <a:avLst>
              <a:gd name="adj" fmla="val 1616"/>
            </a:avLst>
          </a:prstGeom>
          <a:solidFill>
            <a:srgbClr val="FFFFFF"/>
          </a:solidFill>
          <a:ln w="12700">
            <a:solidFill>
              <a:srgbClr val="D6DDD8"/>
            </a:solidFill>
            <a:prstDash val="solid"/>
          </a:ln>
        </p:spPr>
        <p:txBody>
          <a:bodyPr/>
          <a:lstStyle/>
          <a:p>
            <a:endParaRPr lang="en-US"/>
          </a:p>
        </p:txBody>
      </p:sp>
      <p:sp>
        <p:nvSpPr>
          <p:cNvPr id="8" name="Shape 5"/>
          <p:cNvSpPr/>
          <p:nvPr/>
        </p:nvSpPr>
        <p:spPr>
          <a:xfrm>
            <a:off x="6080760" y="1600200"/>
            <a:ext cx="1463040" cy="347472"/>
          </a:xfrm>
          <a:prstGeom prst="roundRect">
            <a:avLst>
              <a:gd name="adj" fmla="val 21053"/>
            </a:avLst>
          </a:prstGeom>
          <a:solidFill>
            <a:srgbClr val="D39A28"/>
          </a:solidFill>
          <a:ln w="12700">
            <a:solidFill>
              <a:srgbClr val="D39A28"/>
            </a:solidFill>
            <a:prstDash val="solid"/>
          </a:ln>
        </p:spPr>
        <p:txBody>
          <a:bodyPr/>
          <a:lstStyle/>
          <a:p>
            <a:endParaRPr lang="en-US"/>
          </a:p>
        </p:txBody>
      </p:sp>
      <p:sp>
        <p:nvSpPr>
          <p:cNvPr id="9" name="Text 6"/>
          <p:cNvSpPr/>
          <p:nvPr/>
        </p:nvSpPr>
        <p:spPr>
          <a:xfrm>
            <a:off x="6135624" y="1687068"/>
            <a:ext cx="1353312" cy="146304"/>
          </a:xfrm>
          <a:prstGeom prst="rect">
            <a:avLst/>
          </a:prstGeom>
          <a:noFill/>
          <a:ln/>
        </p:spPr>
        <p:txBody>
          <a:bodyPr wrap="square" lIns="0" tIns="0" rIns="0" bIns="0" rtlCol="0" anchor="ctr"/>
          <a:lstStyle/>
          <a:p>
            <a:pPr marL="0" indent="0" algn="ctr">
              <a:buNone/>
            </a:pPr>
            <a:r>
              <a:rPr lang="en-US" sz="1400" b="1" dirty="0">
                <a:solidFill>
                  <a:srgbClr val="17201D"/>
                </a:solidFill>
              </a:rPr>
              <a:t>GROUPS OF 3–4</a:t>
            </a:r>
            <a:endParaRPr lang="en-US" sz="1400"/>
          </a:p>
        </p:txBody>
      </p:sp>
      <p:sp>
        <p:nvSpPr>
          <p:cNvPr id="10" name="Text 7"/>
          <p:cNvSpPr/>
          <p:nvPr/>
        </p:nvSpPr>
        <p:spPr>
          <a:xfrm>
            <a:off x="6080760" y="2221992"/>
            <a:ext cx="4846320" cy="411480"/>
          </a:xfrm>
          <a:prstGeom prst="rect">
            <a:avLst/>
          </a:prstGeom>
          <a:noFill/>
          <a:ln/>
        </p:spPr>
        <p:txBody>
          <a:bodyPr wrap="square" lIns="0" tIns="0" rIns="0" bIns="0" rtlCol="0" anchor="ctr"/>
          <a:lstStyle/>
          <a:p>
            <a:pPr marL="0" indent="0">
              <a:buNone/>
            </a:pPr>
            <a:r>
              <a:rPr lang="en-US" sz="2300" b="1" dirty="0">
                <a:solidFill>
                  <a:srgbClr val="17201D"/>
                </a:solidFill>
              </a:rPr>
              <a:t>Think of an excellent referee.</a:t>
            </a:r>
            <a:endParaRPr lang="en-US" sz="2300" dirty="0"/>
          </a:p>
        </p:txBody>
      </p:sp>
      <p:sp>
        <p:nvSpPr>
          <p:cNvPr id="11" name="Text 8"/>
          <p:cNvSpPr/>
          <p:nvPr/>
        </p:nvSpPr>
        <p:spPr>
          <a:xfrm>
            <a:off x="6080760" y="2788920"/>
            <a:ext cx="4663440" cy="658368"/>
          </a:xfrm>
          <a:prstGeom prst="rect">
            <a:avLst/>
          </a:prstGeom>
          <a:noFill/>
          <a:ln/>
        </p:spPr>
        <p:txBody>
          <a:bodyPr wrap="square" lIns="0" tIns="0" rIns="0" bIns="0" rtlCol="0" anchor="ctr"/>
          <a:lstStyle/>
          <a:p>
            <a:pPr marL="0" indent="0">
              <a:buNone/>
            </a:pPr>
            <a:r>
              <a:rPr lang="en-US" sz="1800" b="1" dirty="0">
                <a:solidFill>
                  <a:srgbClr val="0C4B3A"/>
                </a:solidFill>
              </a:rPr>
              <a:t>What do they consistently do that makes the game better?</a:t>
            </a:r>
            <a:endParaRPr lang="en-US" sz="1800" dirty="0"/>
          </a:p>
        </p:txBody>
      </p:sp>
      <p:sp>
        <p:nvSpPr>
          <p:cNvPr id="12" name="Text 9"/>
          <p:cNvSpPr/>
          <p:nvPr/>
        </p:nvSpPr>
        <p:spPr>
          <a:xfrm>
            <a:off x="6108192" y="3794760"/>
            <a:ext cx="4572000" cy="1051560"/>
          </a:xfrm>
          <a:prstGeom prst="rect">
            <a:avLst/>
          </a:prstGeom>
          <a:noFill/>
          <a:ln/>
        </p:spPr>
        <p:txBody>
          <a:bodyPr wrap="square" lIns="254" tIns="254" rIns="254" bIns="254" rtlCol="0" anchor="ctr"/>
          <a:lstStyle/>
          <a:p>
            <a:pPr marL="0" indent="0">
              <a:buNone/>
            </a:pPr>
            <a:r>
              <a:rPr lang="en-US" sz="1800" dirty="0">
                <a:solidFill>
                  <a:srgbClr val="65716B"/>
                </a:solidFill>
              </a:rPr>
              <a:t>•  4 minutes discussion</a:t>
            </a:r>
            <a:endParaRPr lang="en-US" sz="1800" dirty="0"/>
          </a:p>
          <a:p>
            <a:pPr marL="0" indent="0">
              <a:buNone/>
            </a:pPr>
            <a:r>
              <a:rPr lang="en-US" sz="1800" dirty="0">
                <a:solidFill>
                  <a:srgbClr val="65716B"/>
                </a:solidFill>
              </a:rPr>
              <a:t>•  Agree your top three behaviours</a:t>
            </a:r>
            <a:endParaRPr lang="en-US" sz="1800" dirty="0"/>
          </a:p>
          <a:p>
            <a:pPr marL="0" indent="0">
              <a:buNone/>
            </a:pPr>
            <a:r>
              <a:rPr lang="en-US" sz="1800" dirty="0">
                <a:solidFill>
                  <a:srgbClr val="65716B"/>
                </a:solidFill>
              </a:rPr>
              <a:t>•  30-second share-back per group</a:t>
            </a:r>
            <a:endParaRPr lang="en-US" sz="1800" dirty="0"/>
          </a:p>
        </p:txBody>
      </p:sp>
      <p:sp>
        <p:nvSpPr>
          <p:cNvPr id="13" name="Text 10"/>
          <p:cNvSpPr/>
          <p:nvPr/>
        </p:nvSpPr>
        <p:spPr>
          <a:xfrm>
            <a:off x="6108192" y="5120640"/>
            <a:ext cx="4572000" cy="292608"/>
          </a:xfrm>
          <a:prstGeom prst="rect">
            <a:avLst/>
          </a:prstGeom>
          <a:noFill/>
          <a:ln/>
        </p:spPr>
        <p:txBody>
          <a:bodyPr wrap="square" lIns="0" tIns="0" rIns="0" bIns="0" rtlCol="0" anchor="ctr"/>
          <a:lstStyle/>
          <a:p>
            <a:pPr marL="0" indent="0">
              <a:buNone/>
            </a:pPr>
            <a:r>
              <a:rPr lang="en-US" sz="1800" b="1" i="1" dirty="0">
                <a:solidFill>
                  <a:srgbClr val="B6533E"/>
                </a:solidFill>
              </a:rPr>
              <a:t>Listen for behaviours, not personality traits.</a:t>
            </a:r>
            <a:endParaRPr lang="en-US" sz="1800" dirty="0"/>
          </a:p>
        </p:txBody>
      </p:sp>
      <p:sp>
        <p:nvSpPr>
          <p:cNvPr id="25"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594360" y="347472"/>
            <a:ext cx="8961120" cy="420624"/>
          </a:xfrm>
          <a:prstGeom prst="rect">
            <a:avLst/>
          </a:prstGeom>
          <a:noFill/>
          <a:ln/>
        </p:spPr>
        <p:txBody>
          <a:bodyPr wrap="square" lIns="0" tIns="0" rIns="0" bIns="0" rtlCol="0" anchor="ctr"/>
          <a:lstStyle/>
          <a:p>
            <a:pPr marL="0" indent="0">
              <a:buNone/>
            </a:pPr>
            <a:r>
              <a:rPr lang="en-US" sz="2600" b="1" dirty="0">
                <a:solidFill>
                  <a:srgbClr val="17201D"/>
                </a:solidFill>
                <a:latin typeface="Aptos Display" pitchFamily="34" charset="0"/>
                <a:ea typeface="Aptos Display" pitchFamily="34" charset="-122"/>
                <a:cs typeface="Aptos Display" pitchFamily="34" charset="-120"/>
              </a:rPr>
              <a:t>Use the frameworks as lenses</a:t>
            </a:r>
            <a:endParaRPr lang="en-US" sz="2600" dirty="0"/>
          </a:p>
        </p:txBody>
      </p:sp>
      <p:sp>
        <p:nvSpPr>
          <p:cNvPr id="3" name="Text 1"/>
          <p:cNvSpPr/>
          <p:nvPr/>
        </p:nvSpPr>
        <p:spPr>
          <a:xfrm>
            <a:off x="603504" y="850392"/>
            <a:ext cx="9692640" cy="256032"/>
          </a:xfrm>
          <a:prstGeom prst="rect">
            <a:avLst/>
          </a:prstGeom>
          <a:noFill/>
          <a:ln/>
        </p:spPr>
        <p:txBody>
          <a:bodyPr wrap="square" lIns="0" tIns="0" rIns="0" bIns="0" rtlCol="0" anchor="ctr"/>
          <a:lstStyle/>
          <a:p>
            <a:pPr marL="0" indent="0">
              <a:buNone/>
            </a:pPr>
            <a:r>
              <a:rPr lang="en-US" sz="1800" dirty="0">
                <a:solidFill>
                  <a:srgbClr val="65716B"/>
                </a:solidFill>
              </a:rPr>
              <a:t>The framework should sharpen your plan, not write it for you.</a:t>
            </a:r>
            <a:endParaRPr lang="en-US" sz="1800" dirty="0"/>
          </a:p>
        </p:txBody>
      </p:sp>
      <p:sp>
        <p:nvSpPr>
          <p:cNvPr id="4" name="Shape 2"/>
          <p:cNvSpPr/>
          <p:nvPr/>
        </p:nvSpPr>
        <p:spPr>
          <a:xfrm>
            <a:off x="10241280" y="274320"/>
            <a:ext cx="1417320" cy="530352"/>
          </a:xfrm>
          <a:prstGeom prst="roundRect">
            <a:avLst>
              <a:gd name="adj" fmla="val 13793"/>
            </a:avLst>
          </a:prstGeom>
          <a:solidFill>
            <a:srgbClr val="0C4B3A"/>
          </a:solidFill>
          <a:ln w="12700">
            <a:solidFill>
              <a:srgbClr val="0C4B3A"/>
            </a:solidFill>
            <a:prstDash val="solid"/>
          </a:ln>
        </p:spPr>
        <p:txBody>
          <a:bodyPr/>
          <a:lstStyle/>
          <a:p>
            <a:endParaRPr lang="en-US"/>
          </a:p>
        </p:txBody>
      </p:sp>
      <p:sp>
        <p:nvSpPr>
          <p:cNvPr id="5" name="Text 3"/>
          <p:cNvSpPr/>
          <p:nvPr/>
        </p:nvSpPr>
        <p:spPr>
          <a:xfrm>
            <a:off x="10241280" y="438912"/>
            <a:ext cx="1417320" cy="201168"/>
          </a:xfrm>
          <a:prstGeom prst="rect">
            <a:avLst/>
          </a:prstGeom>
          <a:noFill/>
          <a:ln/>
        </p:spPr>
        <p:txBody>
          <a:bodyPr wrap="square" lIns="0" tIns="0" rIns="0" bIns="0" rtlCol="0" anchor="ctr"/>
          <a:lstStyle/>
          <a:p>
            <a:pPr marL="0" indent="0" algn="ctr">
              <a:buNone/>
            </a:pPr>
            <a:r>
              <a:rPr lang="en-US" sz="1800" b="1" dirty="0">
                <a:solidFill>
                  <a:srgbClr val="FFFFFF"/>
                </a:solidFill>
              </a:rPr>
              <a:t>7 MIN</a:t>
            </a:r>
            <a:endParaRPr lang="en-US" sz="1800" dirty="0"/>
          </a:p>
        </p:txBody>
      </p:sp>
      <p:pic>
        <p:nvPicPr>
          <p:cNvPr id="6" name="Image 0" descr="/mnt/data/work_idp/f1c7a91d5e.png"/>
          <p:cNvPicPr>
            <a:picLocks noChangeAspect="1"/>
          </p:cNvPicPr>
          <p:nvPr/>
        </p:nvPicPr>
        <p:blipFill>
          <a:blip r:embed="rId3"/>
          <a:srcRect l="17503" r="17503"/>
          <a:stretch/>
        </p:blipFill>
        <p:spPr>
          <a:xfrm>
            <a:off x="6903720" y="1188720"/>
            <a:ext cx="4617720" cy="4736592"/>
          </a:xfrm>
          <a:prstGeom prst="rect">
            <a:avLst/>
          </a:prstGeom>
        </p:spPr>
      </p:pic>
      <p:sp>
        <p:nvSpPr>
          <p:cNvPr id="7" name="Shape 4"/>
          <p:cNvSpPr/>
          <p:nvPr/>
        </p:nvSpPr>
        <p:spPr>
          <a:xfrm>
            <a:off x="658368" y="1225296"/>
            <a:ext cx="5833872" cy="658368"/>
          </a:xfrm>
          <a:prstGeom prst="roundRect">
            <a:avLst>
              <a:gd name="adj" fmla="val 9722"/>
            </a:avLst>
          </a:prstGeom>
          <a:solidFill>
            <a:srgbClr val="0C4B3A"/>
          </a:solidFill>
          <a:ln w="12700">
            <a:solidFill>
              <a:srgbClr val="0C4B3A"/>
            </a:solidFill>
            <a:prstDash val="solid"/>
          </a:ln>
        </p:spPr>
        <p:txBody>
          <a:bodyPr/>
          <a:lstStyle/>
          <a:p>
            <a:endParaRPr lang="en-US"/>
          </a:p>
        </p:txBody>
      </p:sp>
      <p:sp>
        <p:nvSpPr>
          <p:cNvPr id="8" name="Text 5"/>
          <p:cNvSpPr/>
          <p:nvPr/>
        </p:nvSpPr>
        <p:spPr>
          <a:xfrm>
            <a:off x="877824" y="1399032"/>
            <a:ext cx="2057400" cy="228600"/>
          </a:xfrm>
          <a:prstGeom prst="rect">
            <a:avLst/>
          </a:prstGeom>
          <a:noFill/>
          <a:ln/>
        </p:spPr>
        <p:txBody>
          <a:bodyPr wrap="square" lIns="0" tIns="0" rIns="0" bIns="0" rtlCol="0" anchor="ctr"/>
          <a:lstStyle/>
          <a:p>
            <a:pPr marL="0" indent="0">
              <a:buNone/>
            </a:pPr>
            <a:r>
              <a:rPr lang="en-US" sz="1800" b="1" dirty="0">
                <a:solidFill>
                  <a:srgbClr val="FFFFFF"/>
                </a:solidFill>
              </a:rPr>
              <a:t>SAFETY</a:t>
            </a:r>
            <a:endParaRPr lang="en-US" sz="1800" dirty="0"/>
          </a:p>
        </p:txBody>
      </p:sp>
      <p:sp>
        <p:nvSpPr>
          <p:cNvPr id="9" name="Text 6"/>
          <p:cNvSpPr/>
          <p:nvPr/>
        </p:nvSpPr>
        <p:spPr>
          <a:xfrm>
            <a:off x="2944368" y="1408176"/>
            <a:ext cx="3063240" cy="219456"/>
          </a:xfrm>
          <a:prstGeom prst="rect">
            <a:avLst/>
          </a:prstGeom>
          <a:noFill/>
          <a:ln/>
        </p:spPr>
        <p:txBody>
          <a:bodyPr wrap="square" lIns="0" tIns="0" rIns="0" bIns="0" rtlCol="0" anchor="ctr"/>
          <a:lstStyle/>
          <a:p>
            <a:pPr marL="0" indent="0">
              <a:buNone/>
            </a:pPr>
            <a:r>
              <a:rPr lang="en-US" sz="1800" dirty="0">
                <a:solidFill>
                  <a:srgbClr val="E7F1EC"/>
                </a:solidFill>
              </a:rPr>
              <a:t>Safe contest</a:t>
            </a:r>
            <a:endParaRPr lang="en-US" sz="1800" dirty="0"/>
          </a:p>
        </p:txBody>
      </p:sp>
      <p:sp>
        <p:nvSpPr>
          <p:cNvPr id="10" name="Shape 7"/>
          <p:cNvSpPr/>
          <p:nvPr/>
        </p:nvSpPr>
        <p:spPr>
          <a:xfrm>
            <a:off x="658368" y="2084832"/>
            <a:ext cx="5833872" cy="658368"/>
          </a:xfrm>
          <a:prstGeom prst="roundRect">
            <a:avLst>
              <a:gd name="adj" fmla="val 9722"/>
            </a:avLst>
          </a:prstGeom>
          <a:solidFill>
            <a:srgbClr val="176B50"/>
          </a:solidFill>
          <a:ln w="12700">
            <a:solidFill>
              <a:srgbClr val="0C4B3A"/>
            </a:solidFill>
            <a:prstDash val="solid"/>
          </a:ln>
        </p:spPr>
        <p:txBody>
          <a:bodyPr/>
          <a:lstStyle/>
          <a:p>
            <a:endParaRPr lang="en-US"/>
          </a:p>
        </p:txBody>
      </p:sp>
      <p:sp>
        <p:nvSpPr>
          <p:cNvPr id="11" name="Text 8"/>
          <p:cNvSpPr/>
          <p:nvPr/>
        </p:nvSpPr>
        <p:spPr>
          <a:xfrm>
            <a:off x="877824" y="2258568"/>
            <a:ext cx="2057400" cy="228600"/>
          </a:xfrm>
          <a:prstGeom prst="rect">
            <a:avLst/>
          </a:prstGeom>
          <a:noFill/>
          <a:ln/>
        </p:spPr>
        <p:txBody>
          <a:bodyPr wrap="square" lIns="0" tIns="0" rIns="0" bIns="0" rtlCol="0" anchor="ctr"/>
          <a:lstStyle/>
          <a:p>
            <a:pPr marL="0" indent="0">
              <a:buNone/>
            </a:pPr>
            <a:r>
              <a:rPr lang="en-US" sz="1800" b="1" dirty="0">
                <a:solidFill>
                  <a:srgbClr val="FFFFFF"/>
                </a:solidFill>
              </a:rPr>
              <a:t>SPEED</a:t>
            </a:r>
            <a:endParaRPr lang="en-US" sz="1800" dirty="0"/>
          </a:p>
        </p:txBody>
      </p:sp>
      <p:sp>
        <p:nvSpPr>
          <p:cNvPr id="12" name="Text 9"/>
          <p:cNvSpPr/>
          <p:nvPr/>
        </p:nvSpPr>
        <p:spPr>
          <a:xfrm>
            <a:off x="2944368" y="2267712"/>
            <a:ext cx="3063240" cy="219456"/>
          </a:xfrm>
          <a:prstGeom prst="rect">
            <a:avLst/>
          </a:prstGeom>
          <a:noFill/>
          <a:ln/>
        </p:spPr>
        <p:txBody>
          <a:bodyPr wrap="square" lIns="0" tIns="0" rIns="0" bIns="0" rtlCol="0" anchor="ctr"/>
          <a:lstStyle/>
          <a:p>
            <a:pPr marL="0" indent="0">
              <a:buNone/>
            </a:pPr>
            <a:r>
              <a:rPr lang="en-US" sz="1800" dirty="0">
                <a:solidFill>
                  <a:srgbClr val="E7F1EC"/>
                </a:solidFill>
              </a:rPr>
              <a:t>Continuity</a:t>
            </a:r>
            <a:endParaRPr lang="en-US" sz="1800" dirty="0"/>
          </a:p>
        </p:txBody>
      </p:sp>
      <p:sp>
        <p:nvSpPr>
          <p:cNvPr id="13" name="Shape 10"/>
          <p:cNvSpPr/>
          <p:nvPr/>
        </p:nvSpPr>
        <p:spPr>
          <a:xfrm>
            <a:off x="658368" y="2944368"/>
            <a:ext cx="5833872" cy="658368"/>
          </a:xfrm>
          <a:prstGeom prst="roundRect">
            <a:avLst>
              <a:gd name="adj" fmla="val 9722"/>
            </a:avLst>
          </a:prstGeom>
          <a:solidFill>
            <a:srgbClr val="FFFFFF"/>
          </a:solidFill>
          <a:ln w="12700">
            <a:solidFill>
              <a:srgbClr val="D7DDD8"/>
            </a:solidFill>
            <a:prstDash val="solid"/>
          </a:ln>
        </p:spPr>
        <p:txBody>
          <a:bodyPr/>
          <a:lstStyle/>
          <a:p>
            <a:endParaRPr lang="en-US"/>
          </a:p>
        </p:txBody>
      </p:sp>
      <p:sp>
        <p:nvSpPr>
          <p:cNvPr id="14" name="Text 11"/>
          <p:cNvSpPr/>
          <p:nvPr/>
        </p:nvSpPr>
        <p:spPr>
          <a:xfrm>
            <a:off x="877824" y="3118104"/>
            <a:ext cx="2057400" cy="228600"/>
          </a:xfrm>
          <a:prstGeom prst="rect">
            <a:avLst/>
          </a:prstGeom>
          <a:noFill/>
          <a:ln/>
        </p:spPr>
        <p:txBody>
          <a:bodyPr wrap="square" lIns="0" tIns="0" rIns="0" bIns="0" rtlCol="0" anchor="ctr"/>
          <a:lstStyle/>
          <a:p>
            <a:pPr marL="0" indent="0">
              <a:buNone/>
            </a:pPr>
            <a:r>
              <a:rPr lang="en-US" sz="1800" b="1" dirty="0">
                <a:solidFill>
                  <a:srgbClr val="17201D"/>
                </a:solidFill>
              </a:rPr>
              <a:t>SPACE</a:t>
            </a:r>
            <a:endParaRPr lang="en-US" sz="1800" dirty="0"/>
          </a:p>
        </p:txBody>
      </p:sp>
      <p:sp>
        <p:nvSpPr>
          <p:cNvPr id="15" name="Text 12"/>
          <p:cNvSpPr/>
          <p:nvPr/>
        </p:nvSpPr>
        <p:spPr>
          <a:xfrm>
            <a:off x="2944368" y="3127248"/>
            <a:ext cx="3063240" cy="219456"/>
          </a:xfrm>
          <a:prstGeom prst="rect">
            <a:avLst/>
          </a:prstGeom>
          <a:noFill/>
          <a:ln/>
        </p:spPr>
        <p:txBody>
          <a:bodyPr wrap="square" lIns="0" tIns="0" rIns="0" bIns="0" rtlCol="0" anchor="ctr"/>
          <a:lstStyle/>
          <a:p>
            <a:pPr marL="0" indent="0">
              <a:buNone/>
            </a:pPr>
            <a:r>
              <a:rPr lang="en-US" sz="1800" dirty="0">
                <a:solidFill>
                  <a:srgbClr val="65716B"/>
                </a:solidFill>
              </a:rPr>
              <a:t>Opportunity</a:t>
            </a:r>
            <a:endParaRPr lang="en-US" sz="1800" dirty="0"/>
          </a:p>
        </p:txBody>
      </p:sp>
      <p:sp>
        <p:nvSpPr>
          <p:cNvPr id="16" name="Shape 13"/>
          <p:cNvSpPr/>
          <p:nvPr/>
        </p:nvSpPr>
        <p:spPr>
          <a:xfrm>
            <a:off x="658368" y="3803904"/>
            <a:ext cx="5833872" cy="658368"/>
          </a:xfrm>
          <a:prstGeom prst="roundRect">
            <a:avLst>
              <a:gd name="adj" fmla="val 9722"/>
            </a:avLst>
          </a:prstGeom>
          <a:solidFill>
            <a:srgbClr val="FFFFFF"/>
          </a:solidFill>
          <a:ln w="12700">
            <a:solidFill>
              <a:srgbClr val="D7DDD8"/>
            </a:solidFill>
            <a:prstDash val="solid"/>
          </a:ln>
        </p:spPr>
        <p:txBody>
          <a:bodyPr/>
          <a:lstStyle/>
          <a:p>
            <a:endParaRPr lang="en-US"/>
          </a:p>
        </p:txBody>
      </p:sp>
      <p:sp>
        <p:nvSpPr>
          <p:cNvPr id="17" name="Text 14"/>
          <p:cNvSpPr/>
          <p:nvPr/>
        </p:nvSpPr>
        <p:spPr>
          <a:xfrm>
            <a:off x="877824" y="3977640"/>
            <a:ext cx="2057400" cy="228600"/>
          </a:xfrm>
          <a:prstGeom prst="rect">
            <a:avLst/>
          </a:prstGeom>
          <a:noFill/>
          <a:ln/>
        </p:spPr>
        <p:txBody>
          <a:bodyPr wrap="square" lIns="0" tIns="0" rIns="0" bIns="0" rtlCol="0" anchor="ctr"/>
          <a:lstStyle/>
          <a:p>
            <a:pPr marL="0" indent="0">
              <a:buNone/>
            </a:pPr>
            <a:r>
              <a:rPr lang="en-US" sz="1800" b="1" dirty="0">
                <a:solidFill>
                  <a:srgbClr val="17201D"/>
                </a:solidFill>
              </a:rPr>
              <a:t>SCRUM</a:t>
            </a:r>
            <a:endParaRPr lang="en-US" sz="1800" dirty="0"/>
          </a:p>
        </p:txBody>
      </p:sp>
      <p:sp>
        <p:nvSpPr>
          <p:cNvPr id="18" name="Text 15"/>
          <p:cNvSpPr/>
          <p:nvPr/>
        </p:nvSpPr>
        <p:spPr>
          <a:xfrm>
            <a:off x="2944368" y="3986784"/>
            <a:ext cx="3063240" cy="219456"/>
          </a:xfrm>
          <a:prstGeom prst="rect">
            <a:avLst/>
          </a:prstGeom>
          <a:noFill/>
          <a:ln/>
        </p:spPr>
        <p:txBody>
          <a:bodyPr wrap="square" lIns="0" tIns="0" rIns="0" bIns="0" rtlCol="0" anchor="ctr"/>
          <a:lstStyle/>
          <a:p>
            <a:pPr marL="0" indent="0">
              <a:buNone/>
            </a:pPr>
            <a:r>
              <a:rPr lang="en-US" sz="1800" dirty="0">
                <a:solidFill>
                  <a:srgbClr val="65716B"/>
                </a:solidFill>
              </a:rPr>
              <a:t>Equity</a:t>
            </a:r>
            <a:endParaRPr lang="en-US" sz="1800" dirty="0"/>
          </a:p>
        </p:txBody>
      </p:sp>
      <p:sp>
        <p:nvSpPr>
          <p:cNvPr id="19" name="Shape 16"/>
          <p:cNvSpPr/>
          <p:nvPr/>
        </p:nvSpPr>
        <p:spPr>
          <a:xfrm>
            <a:off x="658368" y="4663440"/>
            <a:ext cx="5833872" cy="658368"/>
          </a:xfrm>
          <a:prstGeom prst="roundRect">
            <a:avLst>
              <a:gd name="adj" fmla="val 9722"/>
            </a:avLst>
          </a:prstGeom>
          <a:solidFill>
            <a:srgbClr val="FFFFFF"/>
          </a:solidFill>
          <a:ln w="12700">
            <a:solidFill>
              <a:srgbClr val="D7DDD8"/>
            </a:solidFill>
            <a:prstDash val="solid"/>
          </a:ln>
        </p:spPr>
        <p:txBody>
          <a:bodyPr/>
          <a:lstStyle/>
          <a:p>
            <a:endParaRPr lang="en-US"/>
          </a:p>
        </p:txBody>
      </p:sp>
      <p:sp>
        <p:nvSpPr>
          <p:cNvPr id="20" name="Text 17"/>
          <p:cNvSpPr/>
          <p:nvPr/>
        </p:nvSpPr>
        <p:spPr>
          <a:xfrm>
            <a:off x="877824" y="4837176"/>
            <a:ext cx="2057400" cy="228600"/>
          </a:xfrm>
          <a:prstGeom prst="rect">
            <a:avLst/>
          </a:prstGeom>
          <a:noFill/>
          <a:ln/>
        </p:spPr>
        <p:txBody>
          <a:bodyPr wrap="square" lIns="0" tIns="0" rIns="0" bIns="0" rtlCol="0" anchor="ctr"/>
          <a:lstStyle/>
          <a:p>
            <a:pPr marL="0" indent="0">
              <a:buNone/>
            </a:pPr>
            <a:r>
              <a:rPr lang="en-US" sz="1800" b="1" dirty="0">
                <a:solidFill>
                  <a:srgbClr val="17201D"/>
                </a:solidFill>
              </a:rPr>
              <a:t>LINEOUT + MAUL</a:t>
            </a:r>
            <a:endParaRPr lang="en-US" sz="1800" dirty="0"/>
          </a:p>
        </p:txBody>
      </p:sp>
      <p:sp>
        <p:nvSpPr>
          <p:cNvPr id="21" name="Text 18"/>
          <p:cNvSpPr/>
          <p:nvPr/>
        </p:nvSpPr>
        <p:spPr>
          <a:xfrm>
            <a:off x="2944368" y="4846320"/>
            <a:ext cx="3063240" cy="219456"/>
          </a:xfrm>
          <a:prstGeom prst="rect">
            <a:avLst/>
          </a:prstGeom>
          <a:noFill/>
          <a:ln/>
        </p:spPr>
        <p:txBody>
          <a:bodyPr wrap="square" lIns="0" tIns="0" rIns="0" bIns="0" rtlCol="0" anchor="ctr"/>
          <a:lstStyle/>
          <a:p>
            <a:pPr marL="0" indent="0">
              <a:buNone/>
            </a:pPr>
            <a:r>
              <a:rPr lang="en-US" sz="1800" dirty="0">
                <a:solidFill>
                  <a:srgbClr val="65716B"/>
                </a:solidFill>
              </a:rPr>
              <a:t>Fair transition</a:t>
            </a:r>
            <a:endParaRPr lang="en-US" sz="1800" dirty="0"/>
          </a:p>
        </p:txBody>
      </p:sp>
      <p:sp>
        <p:nvSpPr>
          <p:cNvPr id="22" name="Text 19"/>
          <p:cNvSpPr/>
          <p:nvPr/>
        </p:nvSpPr>
        <p:spPr>
          <a:xfrm>
            <a:off x="685800" y="5596128"/>
            <a:ext cx="1828800" cy="228600"/>
          </a:xfrm>
          <a:prstGeom prst="rect">
            <a:avLst/>
          </a:prstGeom>
          <a:noFill/>
          <a:ln/>
        </p:spPr>
        <p:txBody>
          <a:bodyPr wrap="square" lIns="0" tIns="0" rIns="0" bIns="0" rtlCol="0" anchor="ctr"/>
          <a:lstStyle/>
          <a:p>
            <a:pPr marL="0" indent="0">
              <a:buNone/>
            </a:pPr>
            <a:r>
              <a:rPr lang="en-US" sz="1800" b="1" dirty="0">
                <a:solidFill>
                  <a:srgbClr val="D39A28"/>
                </a:solidFill>
              </a:rPr>
              <a:t>RMDE + review forms</a:t>
            </a:r>
            <a:endParaRPr lang="en-US" sz="1800" dirty="0"/>
          </a:p>
        </p:txBody>
      </p:sp>
      <p:sp>
        <p:nvSpPr>
          <p:cNvPr id="23" name="Text 20"/>
          <p:cNvSpPr/>
          <p:nvPr/>
        </p:nvSpPr>
        <p:spPr>
          <a:xfrm>
            <a:off x="2697480" y="5586984"/>
            <a:ext cx="3794760" cy="256032"/>
          </a:xfrm>
          <a:prstGeom prst="rect">
            <a:avLst/>
          </a:prstGeom>
          <a:noFill/>
          <a:ln/>
        </p:spPr>
        <p:txBody>
          <a:bodyPr wrap="square" lIns="0" tIns="0" rIns="0" bIns="0" rtlCol="0" anchor="ctr"/>
          <a:lstStyle/>
          <a:p>
            <a:pPr marL="0" indent="0">
              <a:buNone/>
            </a:pPr>
            <a:r>
              <a:rPr lang="en-US" sz="1800" dirty="0">
                <a:solidFill>
                  <a:srgbClr val="65716B"/>
                </a:solidFill>
              </a:rPr>
              <a:t>look for evidence in the referee’s match-day behaviours and impact.</a:t>
            </a:r>
            <a:endParaRPr lang="en-US" sz="1800" dirty="0"/>
          </a:p>
        </p:txBody>
      </p:sp>
      <p:sp>
        <p:nvSpPr>
          <p:cNvPr id="25"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594360" y="347472"/>
            <a:ext cx="8961120" cy="420624"/>
          </a:xfrm>
          <a:prstGeom prst="rect">
            <a:avLst/>
          </a:prstGeom>
          <a:noFill/>
          <a:ln/>
        </p:spPr>
        <p:txBody>
          <a:bodyPr wrap="square" lIns="0" tIns="0" rIns="0" bIns="0" rtlCol="0" anchor="ctr"/>
          <a:lstStyle/>
          <a:p>
            <a:pPr marL="0" indent="0">
              <a:buNone/>
            </a:pPr>
            <a:r>
              <a:rPr lang="en-US" sz="2600" b="1" dirty="0">
                <a:solidFill>
                  <a:srgbClr val="17201D"/>
                </a:solidFill>
                <a:latin typeface="Aptos Display" pitchFamily="34" charset="0"/>
                <a:ea typeface="Aptos Display" pitchFamily="34" charset="-122"/>
                <a:cs typeface="Aptos Display" pitchFamily="34" charset="-120"/>
              </a:rPr>
              <a:t>The five ways to change</a:t>
            </a:r>
            <a:endParaRPr lang="en-US" sz="2600" dirty="0"/>
          </a:p>
        </p:txBody>
      </p:sp>
      <p:sp>
        <p:nvSpPr>
          <p:cNvPr id="3" name="Text 1"/>
          <p:cNvSpPr/>
          <p:nvPr/>
        </p:nvSpPr>
        <p:spPr>
          <a:xfrm>
            <a:off x="603504" y="850392"/>
            <a:ext cx="9692640" cy="256032"/>
          </a:xfrm>
          <a:prstGeom prst="rect">
            <a:avLst/>
          </a:prstGeom>
          <a:noFill/>
          <a:ln/>
        </p:spPr>
        <p:txBody>
          <a:bodyPr wrap="square" lIns="0" tIns="0" rIns="0" bIns="0" rtlCol="0" anchor="ctr"/>
          <a:lstStyle/>
          <a:p>
            <a:pPr marL="0" indent="0">
              <a:buNone/>
            </a:pPr>
            <a:r>
              <a:rPr lang="en-US" sz="1800" dirty="0">
                <a:solidFill>
                  <a:srgbClr val="65716B"/>
                </a:solidFill>
              </a:rPr>
              <a:t>Judge each area through a practical action lens.</a:t>
            </a:r>
            <a:endParaRPr lang="en-US" sz="1800" dirty="0"/>
          </a:p>
        </p:txBody>
      </p:sp>
      <p:sp>
        <p:nvSpPr>
          <p:cNvPr id="4" name="Shape 2"/>
          <p:cNvSpPr/>
          <p:nvPr/>
        </p:nvSpPr>
        <p:spPr>
          <a:xfrm>
            <a:off x="10241280" y="274320"/>
            <a:ext cx="1417320" cy="530352"/>
          </a:xfrm>
          <a:prstGeom prst="roundRect">
            <a:avLst>
              <a:gd name="adj" fmla="val 13793"/>
            </a:avLst>
          </a:prstGeom>
          <a:solidFill>
            <a:srgbClr val="0C4B3A"/>
          </a:solidFill>
          <a:ln w="12700">
            <a:solidFill>
              <a:srgbClr val="0C4B3A"/>
            </a:solidFill>
            <a:prstDash val="solid"/>
          </a:ln>
        </p:spPr>
        <p:txBody>
          <a:bodyPr/>
          <a:lstStyle/>
          <a:p>
            <a:endParaRPr lang="en-US"/>
          </a:p>
        </p:txBody>
      </p:sp>
      <p:sp>
        <p:nvSpPr>
          <p:cNvPr id="5" name="Text 3"/>
          <p:cNvSpPr/>
          <p:nvPr/>
        </p:nvSpPr>
        <p:spPr>
          <a:xfrm>
            <a:off x="10241280" y="438912"/>
            <a:ext cx="1417320" cy="201168"/>
          </a:xfrm>
          <a:prstGeom prst="rect">
            <a:avLst/>
          </a:prstGeom>
          <a:noFill/>
          <a:ln/>
        </p:spPr>
        <p:txBody>
          <a:bodyPr wrap="square" lIns="0" tIns="0" rIns="0" bIns="0" rtlCol="0" anchor="ctr"/>
          <a:lstStyle/>
          <a:p>
            <a:pPr marL="0" indent="0" algn="ctr">
              <a:buNone/>
            </a:pPr>
            <a:r>
              <a:rPr lang="en-US" sz="1800" b="1" dirty="0">
                <a:solidFill>
                  <a:srgbClr val="FFFFFF"/>
                </a:solidFill>
              </a:rPr>
              <a:t>10 MIN</a:t>
            </a:r>
            <a:endParaRPr lang="en-US" sz="1800" dirty="0"/>
          </a:p>
        </p:txBody>
      </p:sp>
      <p:sp>
        <p:nvSpPr>
          <p:cNvPr id="6" name="Shape 4"/>
          <p:cNvSpPr/>
          <p:nvPr/>
        </p:nvSpPr>
        <p:spPr>
          <a:xfrm>
            <a:off x="621792" y="1353312"/>
            <a:ext cx="2057400" cy="3584448"/>
          </a:xfrm>
          <a:prstGeom prst="roundRect">
            <a:avLst>
              <a:gd name="adj" fmla="val 3556"/>
            </a:avLst>
          </a:prstGeom>
          <a:solidFill>
            <a:srgbClr val="FFFFFF"/>
          </a:solidFill>
          <a:ln w="13970">
            <a:solidFill>
              <a:srgbClr val="D3DBD5"/>
            </a:solidFill>
            <a:prstDash val="solid"/>
          </a:ln>
        </p:spPr>
        <p:txBody>
          <a:bodyPr/>
          <a:lstStyle/>
          <a:p>
            <a:endParaRPr lang="en-US"/>
          </a:p>
        </p:txBody>
      </p:sp>
      <p:sp>
        <p:nvSpPr>
          <p:cNvPr id="7" name="Text 5"/>
          <p:cNvSpPr/>
          <p:nvPr/>
        </p:nvSpPr>
        <p:spPr>
          <a:xfrm>
            <a:off x="740664" y="1664208"/>
            <a:ext cx="1819656" cy="438912"/>
          </a:xfrm>
          <a:prstGeom prst="rect">
            <a:avLst/>
          </a:prstGeom>
          <a:noFill/>
          <a:ln/>
        </p:spPr>
        <p:txBody>
          <a:bodyPr wrap="square" lIns="0" tIns="0" rIns="0" bIns="0" rtlCol="0" anchor="ctr"/>
          <a:lstStyle/>
          <a:p>
            <a:pPr marL="0" indent="0" algn="ctr">
              <a:buNone/>
            </a:pPr>
            <a:r>
              <a:rPr lang="en-US" sz="2000" b="1" dirty="0">
                <a:solidFill>
                  <a:srgbClr val="0C4B3A"/>
                </a:solidFill>
              </a:rPr>
              <a:t>MORE</a:t>
            </a:r>
            <a:endParaRPr lang="en-US" sz="2000" dirty="0"/>
          </a:p>
        </p:txBody>
      </p:sp>
      <p:sp>
        <p:nvSpPr>
          <p:cNvPr id="8" name="Text 6"/>
          <p:cNvSpPr/>
          <p:nvPr/>
        </p:nvSpPr>
        <p:spPr>
          <a:xfrm>
            <a:off x="804672" y="2468880"/>
            <a:ext cx="1691640" cy="1389888"/>
          </a:xfrm>
          <a:prstGeom prst="rect">
            <a:avLst/>
          </a:prstGeom>
          <a:noFill/>
          <a:ln/>
        </p:spPr>
        <p:txBody>
          <a:bodyPr wrap="square" lIns="381" tIns="381" rIns="381" bIns="381" rtlCol="0" anchor="ctr">
            <a:normAutofit/>
          </a:bodyPr>
          <a:lstStyle/>
          <a:p>
            <a:pPr marL="0" indent="0" algn="ctr">
              <a:buNone/>
            </a:pPr>
            <a:r>
              <a:rPr lang="en-US" sz="1800" b="1" dirty="0">
                <a:solidFill>
                  <a:srgbClr val="17201D"/>
                </a:solidFill>
              </a:rPr>
              <a:t>What useful behaviour should I do more often?</a:t>
            </a:r>
            <a:endParaRPr lang="en-US" sz="1800" dirty="0"/>
          </a:p>
        </p:txBody>
      </p:sp>
      <p:sp>
        <p:nvSpPr>
          <p:cNvPr id="9" name="Shape 7"/>
          <p:cNvSpPr/>
          <p:nvPr/>
        </p:nvSpPr>
        <p:spPr>
          <a:xfrm>
            <a:off x="2907792" y="1353312"/>
            <a:ext cx="2057400" cy="3584448"/>
          </a:xfrm>
          <a:prstGeom prst="roundRect">
            <a:avLst>
              <a:gd name="adj" fmla="val 3556"/>
            </a:avLst>
          </a:prstGeom>
          <a:solidFill>
            <a:srgbClr val="E8ECE7"/>
          </a:solidFill>
          <a:ln w="13970">
            <a:solidFill>
              <a:srgbClr val="D3DBD5"/>
            </a:solidFill>
            <a:prstDash val="solid"/>
          </a:ln>
        </p:spPr>
        <p:txBody>
          <a:bodyPr/>
          <a:lstStyle/>
          <a:p>
            <a:endParaRPr lang="en-US"/>
          </a:p>
        </p:txBody>
      </p:sp>
      <p:sp>
        <p:nvSpPr>
          <p:cNvPr id="10" name="Text 8"/>
          <p:cNvSpPr/>
          <p:nvPr/>
        </p:nvSpPr>
        <p:spPr>
          <a:xfrm>
            <a:off x="3026664" y="1664208"/>
            <a:ext cx="1819656" cy="438912"/>
          </a:xfrm>
          <a:prstGeom prst="rect">
            <a:avLst/>
          </a:prstGeom>
          <a:noFill/>
          <a:ln/>
        </p:spPr>
        <p:txBody>
          <a:bodyPr wrap="square" lIns="0" tIns="0" rIns="0" bIns="0" rtlCol="0" anchor="ctr"/>
          <a:lstStyle/>
          <a:p>
            <a:pPr marL="0" indent="0" algn="ctr">
              <a:buNone/>
            </a:pPr>
            <a:r>
              <a:rPr lang="en-US" sz="2000" b="1" dirty="0">
                <a:solidFill>
                  <a:srgbClr val="0C4B3A"/>
                </a:solidFill>
              </a:rPr>
              <a:t>DIFFERENTLY</a:t>
            </a:r>
            <a:endParaRPr lang="en-US" sz="2000" dirty="0"/>
          </a:p>
        </p:txBody>
      </p:sp>
      <p:sp>
        <p:nvSpPr>
          <p:cNvPr id="11" name="Text 9"/>
          <p:cNvSpPr/>
          <p:nvPr/>
        </p:nvSpPr>
        <p:spPr>
          <a:xfrm>
            <a:off x="3090672" y="2468880"/>
            <a:ext cx="1691640" cy="1389888"/>
          </a:xfrm>
          <a:prstGeom prst="rect">
            <a:avLst/>
          </a:prstGeom>
          <a:noFill/>
          <a:ln/>
        </p:spPr>
        <p:txBody>
          <a:bodyPr wrap="square" lIns="381" tIns="381" rIns="381" bIns="381" rtlCol="0" anchor="ctr">
            <a:normAutofit/>
          </a:bodyPr>
          <a:lstStyle/>
          <a:p>
            <a:pPr marL="0" indent="0" algn="ctr">
              <a:buNone/>
            </a:pPr>
            <a:r>
              <a:rPr lang="en-US" sz="1800" b="1" dirty="0">
                <a:solidFill>
                  <a:srgbClr val="17201D"/>
                </a:solidFill>
              </a:rPr>
              <a:t>What should I approach in a different way?</a:t>
            </a:r>
            <a:endParaRPr lang="en-US" sz="1800" dirty="0"/>
          </a:p>
        </p:txBody>
      </p:sp>
      <p:sp>
        <p:nvSpPr>
          <p:cNvPr id="12" name="Shape 10"/>
          <p:cNvSpPr/>
          <p:nvPr/>
        </p:nvSpPr>
        <p:spPr>
          <a:xfrm>
            <a:off x="5193792" y="1353312"/>
            <a:ext cx="2057400" cy="3584448"/>
          </a:xfrm>
          <a:prstGeom prst="roundRect">
            <a:avLst>
              <a:gd name="adj" fmla="val 3556"/>
            </a:avLst>
          </a:prstGeom>
          <a:solidFill>
            <a:srgbClr val="FFFFFF"/>
          </a:solidFill>
          <a:ln w="13970">
            <a:solidFill>
              <a:srgbClr val="D3DBD5"/>
            </a:solidFill>
            <a:prstDash val="solid"/>
          </a:ln>
        </p:spPr>
        <p:txBody>
          <a:bodyPr/>
          <a:lstStyle/>
          <a:p>
            <a:endParaRPr lang="en-US"/>
          </a:p>
        </p:txBody>
      </p:sp>
      <p:sp>
        <p:nvSpPr>
          <p:cNvPr id="13" name="Text 11"/>
          <p:cNvSpPr/>
          <p:nvPr/>
        </p:nvSpPr>
        <p:spPr>
          <a:xfrm>
            <a:off x="5312664" y="1664208"/>
            <a:ext cx="1819656" cy="438912"/>
          </a:xfrm>
          <a:prstGeom prst="rect">
            <a:avLst/>
          </a:prstGeom>
          <a:noFill/>
          <a:ln/>
        </p:spPr>
        <p:txBody>
          <a:bodyPr wrap="square" lIns="0" tIns="0" rIns="0" bIns="0" rtlCol="0" anchor="ctr"/>
          <a:lstStyle/>
          <a:p>
            <a:pPr marL="0" indent="0" algn="ctr">
              <a:buNone/>
            </a:pPr>
            <a:r>
              <a:rPr lang="en-US" sz="2000" b="1" dirty="0">
                <a:solidFill>
                  <a:srgbClr val="0C4B3A"/>
                </a:solidFill>
              </a:rPr>
              <a:t>BETTER</a:t>
            </a:r>
            <a:endParaRPr lang="en-US" sz="2000" dirty="0"/>
          </a:p>
        </p:txBody>
      </p:sp>
      <p:sp>
        <p:nvSpPr>
          <p:cNvPr id="14" name="Text 12"/>
          <p:cNvSpPr/>
          <p:nvPr/>
        </p:nvSpPr>
        <p:spPr>
          <a:xfrm>
            <a:off x="5376672" y="2468880"/>
            <a:ext cx="1691640" cy="1389888"/>
          </a:xfrm>
          <a:prstGeom prst="rect">
            <a:avLst/>
          </a:prstGeom>
          <a:noFill/>
          <a:ln/>
        </p:spPr>
        <p:txBody>
          <a:bodyPr wrap="square" lIns="381" tIns="381" rIns="381" bIns="381" rtlCol="0" anchor="ctr">
            <a:normAutofit/>
          </a:bodyPr>
          <a:lstStyle/>
          <a:p>
            <a:pPr marL="0" indent="0" algn="ctr">
              <a:buNone/>
            </a:pPr>
            <a:r>
              <a:rPr lang="en-US" sz="1800" b="1" dirty="0">
                <a:solidFill>
                  <a:srgbClr val="17201D"/>
                </a:solidFill>
              </a:rPr>
              <a:t>What existing behaviour needs higher quality?</a:t>
            </a:r>
            <a:endParaRPr lang="en-US" sz="1800" dirty="0"/>
          </a:p>
        </p:txBody>
      </p:sp>
      <p:sp>
        <p:nvSpPr>
          <p:cNvPr id="15" name="Shape 13"/>
          <p:cNvSpPr/>
          <p:nvPr/>
        </p:nvSpPr>
        <p:spPr>
          <a:xfrm>
            <a:off x="7479792" y="1353312"/>
            <a:ext cx="2057400" cy="3584448"/>
          </a:xfrm>
          <a:prstGeom prst="roundRect">
            <a:avLst>
              <a:gd name="adj" fmla="val 3556"/>
            </a:avLst>
          </a:prstGeom>
          <a:solidFill>
            <a:srgbClr val="E8ECE7"/>
          </a:solidFill>
          <a:ln w="13970">
            <a:solidFill>
              <a:srgbClr val="D3DBD5"/>
            </a:solidFill>
            <a:prstDash val="solid"/>
          </a:ln>
        </p:spPr>
        <p:txBody>
          <a:bodyPr/>
          <a:lstStyle/>
          <a:p>
            <a:endParaRPr lang="en-US"/>
          </a:p>
        </p:txBody>
      </p:sp>
      <p:sp>
        <p:nvSpPr>
          <p:cNvPr id="16" name="Text 14"/>
          <p:cNvSpPr/>
          <p:nvPr/>
        </p:nvSpPr>
        <p:spPr>
          <a:xfrm>
            <a:off x="7598664" y="1664208"/>
            <a:ext cx="1819656" cy="438912"/>
          </a:xfrm>
          <a:prstGeom prst="rect">
            <a:avLst/>
          </a:prstGeom>
          <a:noFill/>
          <a:ln/>
        </p:spPr>
        <p:txBody>
          <a:bodyPr wrap="square" lIns="0" tIns="0" rIns="0" bIns="0" rtlCol="0" anchor="ctr"/>
          <a:lstStyle/>
          <a:p>
            <a:pPr marL="0" indent="0" algn="ctr">
              <a:buNone/>
            </a:pPr>
            <a:r>
              <a:rPr lang="en-US" sz="2000" b="1" dirty="0">
                <a:solidFill>
                  <a:srgbClr val="0C4B3A"/>
                </a:solidFill>
              </a:rPr>
              <a:t>LESS</a:t>
            </a:r>
            <a:endParaRPr lang="en-US" sz="2000" dirty="0"/>
          </a:p>
        </p:txBody>
      </p:sp>
      <p:sp>
        <p:nvSpPr>
          <p:cNvPr id="17" name="Text 15"/>
          <p:cNvSpPr/>
          <p:nvPr/>
        </p:nvSpPr>
        <p:spPr>
          <a:xfrm>
            <a:off x="7662672" y="2468880"/>
            <a:ext cx="1691640" cy="1389888"/>
          </a:xfrm>
          <a:prstGeom prst="rect">
            <a:avLst/>
          </a:prstGeom>
          <a:noFill/>
          <a:ln/>
        </p:spPr>
        <p:txBody>
          <a:bodyPr wrap="square" lIns="381" tIns="381" rIns="381" bIns="381" rtlCol="0" anchor="ctr">
            <a:normAutofit/>
          </a:bodyPr>
          <a:lstStyle/>
          <a:p>
            <a:pPr marL="0" indent="0" algn="ctr">
              <a:buNone/>
            </a:pPr>
            <a:r>
              <a:rPr lang="en-US" sz="1800" b="1" dirty="0">
                <a:solidFill>
                  <a:srgbClr val="17201D"/>
                </a:solidFill>
              </a:rPr>
              <a:t>What gets in the way and should reduce?</a:t>
            </a:r>
            <a:endParaRPr lang="en-US" sz="1800" dirty="0"/>
          </a:p>
        </p:txBody>
      </p:sp>
      <p:sp>
        <p:nvSpPr>
          <p:cNvPr id="18" name="Shape 16"/>
          <p:cNvSpPr/>
          <p:nvPr/>
        </p:nvSpPr>
        <p:spPr>
          <a:xfrm>
            <a:off x="9765792" y="1353312"/>
            <a:ext cx="2057400" cy="3584448"/>
          </a:xfrm>
          <a:prstGeom prst="roundRect">
            <a:avLst>
              <a:gd name="adj" fmla="val 3556"/>
            </a:avLst>
          </a:prstGeom>
          <a:solidFill>
            <a:srgbClr val="0C4B3A"/>
          </a:solidFill>
          <a:ln w="13970">
            <a:solidFill>
              <a:srgbClr val="0C4B3A"/>
            </a:solidFill>
            <a:prstDash val="solid"/>
          </a:ln>
        </p:spPr>
        <p:txBody>
          <a:bodyPr/>
          <a:lstStyle/>
          <a:p>
            <a:endParaRPr lang="en-US"/>
          </a:p>
        </p:txBody>
      </p:sp>
      <p:sp>
        <p:nvSpPr>
          <p:cNvPr id="19" name="Text 17"/>
          <p:cNvSpPr/>
          <p:nvPr/>
        </p:nvSpPr>
        <p:spPr>
          <a:xfrm>
            <a:off x="9884664" y="1664208"/>
            <a:ext cx="1819656" cy="438912"/>
          </a:xfrm>
          <a:prstGeom prst="rect">
            <a:avLst/>
          </a:prstGeom>
          <a:noFill/>
          <a:ln/>
        </p:spPr>
        <p:txBody>
          <a:bodyPr wrap="square" lIns="0" tIns="0" rIns="0" bIns="0" rtlCol="0" anchor="ctr"/>
          <a:lstStyle/>
          <a:p>
            <a:pPr marL="0" indent="0" algn="ctr">
              <a:buNone/>
            </a:pPr>
            <a:r>
              <a:rPr lang="en-US" sz="2000" b="1" dirty="0">
                <a:solidFill>
                  <a:srgbClr val="F3D88B"/>
                </a:solidFill>
              </a:rPr>
              <a:t>THE SAME</a:t>
            </a:r>
            <a:endParaRPr lang="en-US" sz="2000" dirty="0"/>
          </a:p>
        </p:txBody>
      </p:sp>
      <p:sp>
        <p:nvSpPr>
          <p:cNvPr id="20" name="Text 18"/>
          <p:cNvSpPr/>
          <p:nvPr/>
        </p:nvSpPr>
        <p:spPr>
          <a:xfrm>
            <a:off x="9948672" y="2468880"/>
            <a:ext cx="1691640" cy="1389888"/>
          </a:xfrm>
          <a:prstGeom prst="rect">
            <a:avLst/>
          </a:prstGeom>
          <a:noFill/>
          <a:ln/>
        </p:spPr>
        <p:txBody>
          <a:bodyPr wrap="square" lIns="381" tIns="381" rIns="381" bIns="381" rtlCol="0" anchor="ctr">
            <a:normAutofit/>
          </a:bodyPr>
          <a:lstStyle/>
          <a:p>
            <a:pPr marL="0" indent="0" algn="ctr">
              <a:buNone/>
            </a:pPr>
            <a:r>
              <a:rPr lang="en-US" sz="1800" b="1" dirty="0">
                <a:solidFill>
                  <a:srgbClr val="FFFFFF"/>
                </a:solidFill>
              </a:rPr>
              <a:t>What strength must I deliberately retain?</a:t>
            </a:r>
            <a:endParaRPr lang="en-US" sz="1800" dirty="0"/>
          </a:p>
        </p:txBody>
      </p:sp>
      <p:sp>
        <p:nvSpPr>
          <p:cNvPr id="21" name="Text 19"/>
          <p:cNvSpPr/>
          <p:nvPr/>
        </p:nvSpPr>
        <p:spPr>
          <a:xfrm>
            <a:off x="932688" y="5330952"/>
            <a:ext cx="10332720" cy="475488"/>
          </a:xfrm>
          <a:prstGeom prst="rect">
            <a:avLst/>
          </a:prstGeom>
          <a:noFill/>
          <a:ln/>
        </p:spPr>
        <p:txBody>
          <a:bodyPr wrap="square" lIns="0" tIns="0" rIns="0" bIns="0" rtlCol="0" anchor="ctr"/>
          <a:lstStyle/>
          <a:p>
            <a:pPr marL="0" indent="0" algn="ctr">
              <a:buNone/>
            </a:pPr>
            <a:r>
              <a:rPr lang="en-US" sz="2000" b="1" dirty="0">
                <a:solidFill>
                  <a:srgbClr val="0C4B3A"/>
                </a:solidFill>
              </a:rPr>
              <a:t>Use evidence from your last 6–10 matches. Write one possible change under each lens.</a:t>
            </a:r>
            <a:endParaRPr lang="en-US" sz="2000" dirty="0"/>
          </a:p>
        </p:txBody>
      </p:sp>
      <p:sp>
        <p:nvSpPr>
          <p:cNvPr id="25"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sp>
        <p:nvSpPr>
          <p:cNvPr id="2" name="Text 0"/>
          <p:cNvSpPr/>
          <p:nvPr/>
        </p:nvSpPr>
        <p:spPr>
          <a:xfrm>
            <a:off x="594360" y="347472"/>
            <a:ext cx="8961120" cy="420624"/>
          </a:xfrm>
          <a:prstGeom prst="rect">
            <a:avLst/>
          </a:prstGeom>
          <a:noFill/>
          <a:ln/>
        </p:spPr>
        <p:txBody>
          <a:bodyPr wrap="square" lIns="0" tIns="0" rIns="0" bIns="0" rtlCol="0" anchor="ctr"/>
          <a:lstStyle/>
          <a:p>
            <a:pPr marL="0" indent="0">
              <a:buNone/>
            </a:pPr>
            <a:r>
              <a:rPr lang="en-US" sz="2600" b="1" dirty="0">
                <a:solidFill>
                  <a:srgbClr val="17201D"/>
                </a:solidFill>
                <a:latin typeface="Aptos Display" pitchFamily="34" charset="0"/>
                <a:ea typeface="Aptos Display" pitchFamily="34" charset="-122"/>
                <a:cs typeface="Aptos Display" pitchFamily="34" charset="-120"/>
              </a:rPr>
              <a:t>Peer challenge: find the leverage point</a:t>
            </a:r>
            <a:endParaRPr lang="en-US" sz="2600" dirty="0"/>
          </a:p>
        </p:txBody>
      </p:sp>
      <p:sp>
        <p:nvSpPr>
          <p:cNvPr id="3" name="Text 1"/>
          <p:cNvSpPr/>
          <p:nvPr/>
        </p:nvSpPr>
        <p:spPr>
          <a:xfrm>
            <a:off x="603504" y="850392"/>
            <a:ext cx="9692640" cy="256032"/>
          </a:xfrm>
          <a:prstGeom prst="rect">
            <a:avLst/>
          </a:prstGeom>
          <a:noFill/>
          <a:ln/>
        </p:spPr>
        <p:txBody>
          <a:bodyPr wrap="square" lIns="0" tIns="0" rIns="0" bIns="0" rtlCol="0" anchor="ctr"/>
          <a:lstStyle/>
          <a:p>
            <a:pPr marL="0" indent="0">
              <a:buNone/>
            </a:pPr>
            <a:r>
              <a:rPr lang="en-US" sz="1800" dirty="0">
                <a:solidFill>
                  <a:srgbClr val="65716B"/>
                </a:solidFill>
              </a:rPr>
              <a:t>Pairs. Listen first, then test the evidence.</a:t>
            </a:r>
            <a:endParaRPr lang="en-US" sz="1800" dirty="0"/>
          </a:p>
        </p:txBody>
      </p:sp>
      <p:sp>
        <p:nvSpPr>
          <p:cNvPr id="4" name="Shape 2"/>
          <p:cNvSpPr/>
          <p:nvPr/>
        </p:nvSpPr>
        <p:spPr>
          <a:xfrm>
            <a:off x="10241280" y="274320"/>
            <a:ext cx="1417320" cy="530352"/>
          </a:xfrm>
          <a:prstGeom prst="roundRect">
            <a:avLst>
              <a:gd name="adj" fmla="val 13793"/>
            </a:avLst>
          </a:prstGeom>
          <a:solidFill>
            <a:srgbClr val="0C4B3A"/>
          </a:solidFill>
          <a:ln w="12700">
            <a:solidFill>
              <a:srgbClr val="0C4B3A"/>
            </a:solidFill>
            <a:prstDash val="solid"/>
          </a:ln>
        </p:spPr>
        <p:txBody>
          <a:bodyPr/>
          <a:lstStyle/>
          <a:p>
            <a:endParaRPr lang="en-US"/>
          </a:p>
        </p:txBody>
      </p:sp>
      <p:sp>
        <p:nvSpPr>
          <p:cNvPr id="5" name="Text 3"/>
          <p:cNvSpPr/>
          <p:nvPr/>
        </p:nvSpPr>
        <p:spPr>
          <a:xfrm>
            <a:off x="10241280" y="438912"/>
            <a:ext cx="1417320" cy="201168"/>
          </a:xfrm>
          <a:prstGeom prst="rect">
            <a:avLst/>
          </a:prstGeom>
          <a:noFill/>
          <a:ln/>
        </p:spPr>
        <p:txBody>
          <a:bodyPr wrap="square" lIns="0" tIns="0" rIns="0" bIns="0" rtlCol="0" anchor="ctr"/>
          <a:lstStyle/>
          <a:p>
            <a:pPr marL="0" indent="0" algn="ctr">
              <a:buNone/>
            </a:pPr>
            <a:r>
              <a:rPr lang="en-US" sz="1800" b="1" dirty="0">
                <a:solidFill>
                  <a:srgbClr val="FFFFFF"/>
                </a:solidFill>
              </a:rPr>
              <a:t>12 MIN</a:t>
            </a:r>
            <a:endParaRPr lang="en-US" sz="1800" dirty="0"/>
          </a:p>
        </p:txBody>
      </p:sp>
      <p:sp>
        <p:nvSpPr>
          <p:cNvPr id="6" name="Text 4"/>
          <p:cNvSpPr/>
          <p:nvPr/>
        </p:nvSpPr>
        <p:spPr>
          <a:xfrm>
            <a:off x="749808" y="1353312"/>
            <a:ext cx="658368" cy="384048"/>
          </a:xfrm>
          <a:prstGeom prst="rect">
            <a:avLst/>
          </a:prstGeom>
          <a:noFill/>
          <a:ln/>
        </p:spPr>
        <p:txBody>
          <a:bodyPr wrap="square" lIns="0" tIns="0" rIns="0" bIns="0" rtlCol="0" anchor="ctr"/>
          <a:lstStyle/>
          <a:p>
            <a:pPr marL="0" indent="0">
              <a:buNone/>
            </a:pPr>
            <a:r>
              <a:rPr lang="en-US" sz="2400" b="1" dirty="0">
                <a:solidFill>
                  <a:srgbClr val="D39A28"/>
                </a:solidFill>
              </a:rPr>
              <a:t>01</a:t>
            </a:r>
            <a:endParaRPr lang="en-US" sz="2400" dirty="0"/>
          </a:p>
        </p:txBody>
      </p:sp>
      <p:sp>
        <p:nvSpPr>
          <p:cNvPr id="7" name="Text 5"/>
          <p:cNvSpPr/>
          <p:nvPr/>
        </p:nvSpPr>
        <p:spPr>
          <a:xfrm>
            <a:off x="1508760" y="1280160"/>
            <a:ext cx="6995160" cy="502920"/>
          </a:xfrm>
          <a:prstGeom prst="rect">
            <a:avLst/>
          </a:prstGeom>
          <a:noFill/>
          <a:ln/>
        </p:spPr>
        <p:txBody>
          <a:bodyPr wrap="square" lIns="0" tIns="0" rIns="0" bIns="0" rtlCol="0" anchor="ctr"/>
          <a:lstStyle/>
          <a:p>
            <a:pPr marL="0" indent="0">
              <a:buNone/>
            </a:pPr>
            <a:r>
              <a:rPr lang="en-US" sz="2000" b="1" dirty="0">
                <a:solidFill>
                  <a:srgbClr val="17201D"/>
                </a:solidFill>
              </a:rPr>
              <a:t>What do you do really well?</a:t>
            </a:r>
            <a:endParaRPr lang="en-US" sz="2000" dirty="0"/>
          </a:p>
        </p:txBody>
      </p:sp>
      <p:sp>
        <p:nvSpPr>
          <p:cNvPr id="8" name="Shape 6"/>
          <p:cNvSpPr/>
          <p:nvPr/>
        </p:nvSpPr>
        <p:spPr>
          <a:xfrm>
            <a:off x="1508760" y="1947672"/>
            <a:ext cx="6903720" cy="1"/>
          </a:xfrm>
          <a:prstGeom prst="line">
            <a:avLst/>
          </a:prstGeom>
          <a:noFill/>
          <a:ln w="12700">
            <a:solidFill>
              <a:srgbClr val="CDD6D0"/>
            </a:solidFill>
            <a:prstDash val="solid"/>
          </a:ln>
        </p:spPr>
        <p:txBody>
          <a:bodyPr/>
          <a:lstStyle/>
          <a:p>
            <a:endParaRPr lang="en-US"/>
          </a:p>
        </p:txBody>
      </p:sp>
      <p:sp>
        <p:nvSpPr>
          <p:cNvPr id="9" name="Text 7"/>
          <p:cNvSpPr/>
          <p:nvPr/>
        </p:nvSpPr>
        <p:spPr>
          <a:xfrm>
            <a:off x="749808" y="2706624"/>
            <a:ext cx="658368" cy="384048"/>
          </a:xfrm>
          <a:prstGeom prst="rect">
            <a:avLst/>
          </a:prstGeom>
          <a:noFill/>
          <a:ln/>
        </p:spPr>
        <p:txBody>
          <a:bodyPr wrap="square" lIns="0" tIns="0" rIns="0" bIns="0" rtlCol="0" anchor="ctr"/>
          <a:lstStyle/>
          <a:p>
            <a:pPr marL="0" indent="0">
              <a:buNone/>
            </a:pPr>
            <a:r>
              <a:rPr lang="en-US" sz="2400" b="1" dirty="0">
                <a:solidFill>
                  <a:srgbClr val="D39A28"/>
                </a:solidFill>
              </a:rPr>
              <a:t>02</a:t>
            </a:r>
            <a:endParaRPr lang="en-US" sz="2400" dirty="0"/>
          </a:p>
        </p:txBody>
      </p:sp>
      <p:sp>
        <p:nvSpPr>
          <p:cNvPr id="10" name="Text 8"/>
          <p:cNvSpPr/>
          <p:nvPr/>
        </p:nvSpPr>
        <p:spPr>
          <a:xfrm>
            <a:off x="1508760" y="2633472"/>
            <a:ext cx="6995160" cy="502920"/>
          </a:xfrm>
          <a:prstGeom prst="rect">
            <a:avLst/>
          </a:prstGeom>
          <a:noFill/>
          <a:ln/>
        </p:spPr>
        <p:txBody>
          <a:bodyPr wrap="square" lIns="0" tIns="0" rIns="0" bIns="0" rtlCol="0" anchor="ctr"/>
          <a:lstStyle/>
          <a:p>
            <a:pPr marL="0" indent="0">
              <a:buNone/>
            </a:pPr>
            <a:r>
              <a:rPr lang="en-US" sz="2000" b="1" dirty="0">
                <a:solidFill>
                  <a:srgbClr val="17201D"/>
                </a:solidFill>
              </a:rPr>
              <a:t>What one change would most improve your refereeing?</a:t>
            </a:r>
            <a:endParaRPr lang="en-US" sz="2000" dirty="0"/>
          </a:p>
        </p:txBody>
      </p:sp>
      <p:sp>
        <p:nvSpPr>
          <p:cNvPr id="11" name="Shape 9"/>
          <p:cNvSpPr/>
          <p:nvPr/>
        </p:nvSpPr>
        <p:spPr>
          <a:xfrm>
            <a:off x="1508760" y="3300984"/>
            <a:ext cx="6903720" cy="1"/>
          </a:xfrm>
          <a:prstGeom prst="line">
            <a:avLst/>
          </a:prstGeom>
          <a:noFill/>
          <a:ln w="12700">
            <a:solidFill>
              <a:srgbClr val="CDD6D0"/>
            </a:solidFill>
            <a:prstDash val="solid"/>
          </a:ln>
        </p:spPr>
        <p:txBody>
          <a:bodyPr/>
          <a:lstStyle/>
          <a:p>
            <a:endParaRPr lang="en-US"/>
          </a:p>
        </p:txBody>
      </p:sp>
      <p:sp>
        <p:nvSpPr>
          <p:cNvPr id="12" name="Text 10"/>
          <p:cNvSpPr/>
          <p:nvPr/>
        </p:nvSpPr>
        <p:spPr>
          <a:xfrm>
            <a:off x="749808" y="4059936"/>
            <a:ext cx="658368" cy="384048"/>
          </a:xfrm>
          <a:prstGeom prst="rect">
            <a:avLst/>
          </a:prstGeom>
          <a:noFill/>
          <a:ln/>
        </p:spPr>
        <p:txBody>
          <a:bodyPr wrap="square" lIns="0" tIns="0" rIns="0" bIns="0" rtlCol="0" anchor="ctr"/>
          <a:lstStyle/>
          <a:p>
            <a:pPr marL="0" indent="0">
              <a:buNone/>
            </a:pPr>
            <a:r>
              <a:rPr lang="en-US" sz="2400" b="1" dirty="0">
                <a:solidFill>
                  <a:srgbClr val="D39A28"/>
                </a:solidFill>
              </a:rPr>
              <a:t>03</a:t>
            </a:r>
            <a:endParaRPr lang="en-US" sz="2400" dirty="0"/>
          </a:p>
        </p:txBody>
      </p:sp>
      <p:sp>
        <p:nvSpPr>
          <p:cNvPr id="13" name="Text 11"/>
          <p:cNvSpPr/>
          <p:nvPr/>
        </p:nvSpPr>
        <p:spPr>
          <a:xfrm>
            <a:off x="1508760" y="3986784"/>
            <a:ext cx="6995160" cy="502920"/>
          </a:xfrm>
          <a:prstGeom prst="rect">
            <a:avLst/>
          </a:prstGeom>
          <a:noFill/>
          <a:ln/>
        </p:spPr>
        <p:txBody>
          <a:bodyPr wrap="square" lIns="0" tIns="0" rIns="0" bIns="0" rtlCol="0" anchor="ctr"/>
          <a:lstStyle/>
          <a:p>
            <a:pPr marL="0" indent="0">
              <a:buNone/>
            </a:pPr>
            <a:r>
              <a:rPr lang="en-US" sz="2000" b="1" dirty="0">
                <a:solidFill>
                  <a:srgbClr val="17201D"/>
                </a:solidFill>
              </a:rPr>
              <a:t>What recurring habit would frustrate an honest observer?</a:t>
            </a:r>
            <a:endParaRPr lang="en-US" sz="2000" dirty="0"/>
          </a:p>
        </p:txBody>
      </p:sp>
      <p:sp>
        <p:nvSpPr>
          <p:cNvPr id="14" name="Shape 12"/>
          <p:cNvSpPr/>
          <p:nvPr/>
        </p:nvSpPr>
        <p:spPr>
          <a:xfrm>
            <a:off x="1508760" y="4654296"/>
            <a:ext cx="6903720" cy="1"/>
          </a:xfrm>
          <a:prstGeom prst="line">
            <a:avLst/>
          </a:prstGeom>
          <a:noFill/>
          <a:ln w="12700">
            <a:solidFill>
              <a:srgbClr val="CDD6D0"/>
            </a:solidFill>
            <a:prstDash val="solid"/>
          </a:ln>
        </p:spPr>
        <p:txBody>
          <a:bodyPr/>
          <a:lstStyle/>
          <a:p>
            <a:endParaRPr lang="en-US"/>
          </a:p>
        </p:txBody>
      </p:sp>
      <p:sp>
        <p:nvSpPr>
          <p:cNvPr id="15" name="Shape 13"/>
          <p:cNvSpPr/>
          <p:nvPr/>
        </p:nvSpPr>
        <p:spPr>
          <a:xfrm>
            <a:off x="8887968" y="1298448"/>
            <a:ext cx="2496312" cy="4224528"/>
          </a:xfrm>
          <a:prstGeom prst="roundRect">
            <a:avLst>
              <a:gd name="adj" fmla="val 2930"/>
            </a:avLst>
          </a:prstGeom>
          <a:solidFill>
            <a:srgbClr val="0C4B3A"/>
          </a:solidFill>
          <a:ln w="12700">
            <a:solidFill>
              <a:srgbClr val="0C4B3A"/>
            </a:solidFill>
            <a:prstDash val="solid"/>
          </a:ln>
        </p:spPr>
        <p:txBody>
          <a:bodyPr/>
          <a:lstStyle/>
          <a:p>
            <a:endParaRPr lang="en-US"/>
          </a:p>
        </p:txBody>
      </p:sp>
      <p:sp>
        <p:nvSpPr>
          <p:cNvPr id="16" name="Text 14"/>
          <p:cNvSpPr/>
          <p:nvPr/>
        </p:nvSpPr>
        <p:spPr>
          <a:xfrm>
            <a:off x="9217152" y="1700784"/>
            <a:ext cx="1828800" cy="502920"/>
          </a:xfrm>
          <a:prstGeom prst="rect">
            <a:avLst/>
          </a:prstGeom>
          <a:noFill/>
          <a:ln/>
        </p:spPr>
        <p:txBody>
          <a:bodyPr wrap="square" lIns="0" tIns="0" rIns="0" bIns="0" rtlCol="0" anchor="ctr"/>
          <a:lstStyle/>
          <a:p>
            <a:pPr marL="0" indent="0" algn="ctr">
              <a:buNone/>
            </a:pPr>
            <a:r>
              <a:rPr lang="en-US" sz="3000" b="1" dirty="0">
                <a:solidFill>
                  <a:srgbClr val="FFFFFF"/>
                </a:solidFill>
              </a:rPr>
              <a:t>6 + 6</a:t>
            </a:r>
            <a:endParaRPr lang="en-US" sz="3000" dirty="0"/>
          </a:p>
        </p:txBody>
      </p:sp>
      <p:sp>
        <p:nvSpPr>
          <p:cNvPr id="17" name="Text 15"/>
          <p:cNvSpPr/>
          <p:nvPr/>
        </p:nvSpPr>
        <p:spPr>
          <a:xfrm>
            <a:off x="9217152" y="2286000"/>
            <a:ext cx="1828800" cy="274320"/>
          </a:xfrm>
          <a:prstGeom prst="rect">
            <a:avLst/>
          </a:prstGeom>
          <a:noFill/>
          <a:ln/>
        </p:spPr>
        <p:txBody>
          <a:bodyPr wrap="square" lIns="0" tIns="0" rIns="0" bIns="0" rtlCol="0" anchor="ctr"/>
          <a:lstStyle/>
          <a:p>
            <a:pPr marL="0" indent="0" algn="ctr">
              <a:buNone/>
            </a:pPr>
            <a:r>
              <a:rPr lang="en-US" sz="1800" dirty="0">
                <a:solidFill>
                  <a:srgbClr val="DCF0E8"/>
                </a:solidFill>
              </a:rPr>
              <a:t>minutes</a:t>
            </a:r>
            <a:endParaRPr lang="en-US" sz="1800" dirty="0"/>
          </a:p>
        </p:txBody>
      </p:sp>
      <p:sp>
        <p:nvSpPr>
          <p:cNvPr id="18" name="Text 16"/>
          <p:cNvSpPr/>
          <p:nvPr/>
        </p:nvSpPr>
        <p:spPr>
          <a:xfrm>
            <a:off x="9217152" y="2926080"/>
            <a:ext cx="1828800" cy="1325880"/>
          </a:xfrm>
          <a:prstGeom prst="rect">
            <a:avLst/>
          </a:prstGeom>
          <a:noFill/>
          <a:ln/>
        </p:spPr>
        <p:txBody>
          <a:bodyPr wrap="square" lIns="381" tIns="381" rIns="381" bIns="381" rtlCol="0" anchor="ctr"/>
          <a:lstStyle/>
          <a:p>
            <a:pPr marL="0" indent="0" algn="ctr">
              <a:buNone/>
            </a:pPr>
            <a:r>
              <a:rPr lang="en-US" sz="1800" b="1" dirty="0">
                <a:solidFill>
                  <a:srgbClr val="FFFFFF"/>
                </a:solidFill>
              </a:rPr>
              <a:t>Referee A speaks</a:t>
            </a:r>
            <a:endParaRPr lang="en-US" sz="1800" dirty="0"/>
          </a:p>
          <a:p>
            <a:pPr marL="0" indent="0" algn="ctr">
              <a:buNone/>
            </a:pPr>
            <a:r>
              <a:rPr lang="en-US" sz="1800" b="1" dirty="0">
                <a:solidFill>
                  <a:srgbClr val="FFFFFF"/>
                </a:solidFill>
              </a:rPr>
              <a:t>Referee B challenges</a:t>
            </a:r>
            <a:endParaRPr lang="en-US" sz="1800" dirty="0"/>
          </a:p>
          <a:p>
            <a:pPr marL="0" indent="0" algn="ctr">
              <a:buNone/>
            </a:pPr>
            <a:endParaRPr lang="en-US" sz="1800" dirty="0"/>
          </a:p>
          <a:p>
            <a:pPr marL="0" indent="0" algn="ctr">
              <a:buNone/>
            </a:pPr>
            <a:r>
              <a:rPr lang="en-US" sz="1800" b="1" dirty="0">
                <a:solidFill>
                  <a:srgbClr val="FFFFFF"/>
                </a:solidFill>
              </a:rPr>
              <a:t>Then swap.</a:t>
            </a:r>
            <a:endParaRPr lang="en-US" sz="1800" dirty="0"/>
          </a:p>
        </p:txBody>
      </p:sp>
      <p:sp>
        <p:nvSpPr>
          <p:cNvPr id="25"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1" cy="1"/>
          <a:chOff x="0" y="0"/>
          <a:chExt cx="1" cy="1"/>
        </a:xfrm>
      </p:grpSpPr>
      <p:sp>
        <p:nvSpPr>
          <p:cNvPr id="2" name="Text 0"/>
          <p:cNvSpPr/>
          <p:nvPr/>
        </p:nvSpPr>
        <p:spPr>
          <a:xfrm>
            <a:off x="594360" y="347472"/>
            <a:ext cx="8961120" cy="420624"/>
          </a:xfrm>
          <a:prstGeom prst="rect">
            <a:avLst/>
          </a:prstGeom>
          <a:noFill/>
          <a:ln/>
        </p:spPr>
        <p:txBody>
          <a:bodyPr wrap="square" lIns="0" tIns="0" rIns="0" bIns="0" rtlCol="0" anchor="ctr"/>
          <a:lstStyle/>
          <a:p>
            <a:pPr marL="0" indent="0">
              <a:buNone/>
            </a:pPr>
            <a:r>
              <a:rPr lang="en-US" sz="2600" b="1" dirty="0">
                <a:solidFill>
                  <a:srgbClr val="17201D"/>
                </a:solidFill>
                <a:latin typeface="Aptos Display" pitchFamily="34" charset="0"/>
                <a:ea typeface="Aptos Display" pitchFamily="34" charset="-122"/>
                <a:cs typeface="Aptos Display" pitchFamily="34" charset="-120"/>
              </a:rPr>
              <a:t>Choose only three or four</a:t>
            </a:r>
            <a:endParaRPr lang="en-US" sz="2600" dirty="0"/>
          </a:p>
        </p:txBody>
      </p:sp>
      <p:sp>
        <p:nvSpPr>
          <p:cNvPr id="3" name="Text 1"/>
          <p:cNvSpPr/>
          <p:nvPr/>
        </p:nvSpPr>
        <p:spPr>
          <a:xfrm>
            <a:off x="603504" y="850392"/>
            <a:ext cx="9692640" cy="256032"/>
          </a:xfrm>
          <a:prstGeom prst="rect">
            <a:avLst/>
          </a:prstGeom>
          <a:noFill/>
          <a:ln/>
        </p:spPr>
        <p:txBody>
          <a:bodyPr wrap="square" lIns="0" tIns="0" rIns="0" bIns="0" rtlCol="0" anchor="ctr"/>
          <a:lstStyle/>
          <a:p>
            <a:pPr marL="0" indent="0">
              <a:buNone/>
            </a:pPr>
            <a:r>
              <a:rPr lang="en-US" sz="1800" dirty="0">
                <a:solidFill>
                  <a:srgbClr val="65716B"/>
                </a:solidFill>
              </a:rPr>
              <a:t>Prioritise changes by their contribution to the game.</a:t>
            </a:r>
            <a:endParaRPr lang="en-US" sz="1800" dirty="0"/>
          </a:p>
        </p:txBody>
      </p:sp>
      <p:sp>
        <p:nvSpPr>
          <p:cNvPr id="4" name="Shape 2"/>
          <p:cNvSpPr/>
          <p:nvPr/>
        </p:nvSpPr>
        <p:spPr>
          <a:xfrm>
            <a:off x="10241280" y="274320"/>
            <a:ext cx="1417320" cy="530352"/>
          </a:xfrm>
          <a:prstGeom prst="roundRect">
            <a:avLst>
              <a:gd name="adj" fmla="val 13793"/>
            </a:avLst>
          </a:prstGeom>
          <a:solidFill>
            <a:srgbClr val="0C4B3A"/>
          </a:solidFill>
          <a:ln w="12700">
            <a:solidFill>
              <a:srgbClr val="0C4B3A"/>
            </a:solidFill>
            <a:prstDash val="solid"/>
          </a:ln>
        </p:spPr>
        <p:txBody>
          <a:bodyPr/>
          <a:lstStyle/>
          <a:p>
            <a:endParaRPr lang="en-US"/>
          </a:p>
        </p:txBody>
      </p:sp>
      <p:sp>
        <p:nvSpPr>
          <p:cNvPr id="5" name="Text 3"/>
          <p:cNvSpPr/>
          <p:nvPr/>
        </p:nvSpPr>
        <p:spPr>
          <a:xfrm>
            <a:off x="10241280" y="438912"/>
            <a:ext cx="1417320" cy="201168"/>
          </a:xfrm>
          <a:prstGeom prst="rect">
            <a:avLst/>
          </a:prstGeom>
          <a:noFill/>
          <a:ln/>
        </p:spPr>
        <p:txBody>
          <a:bodyPr wrap="square" lIns="0" tIns="0" rIns="0" bIns="0" rtlCol="0" anchor="ctr"/>
          <a:lstStyle/>
          <a:p>
            <a:pPr marL="0" indent="0" algn="ctr">
              <a:buNone/>
            </a:pPr>
            <a:r>
              <a:rPr lang="en-US" sz="1800" b="1" dirty="0">
                <a:solidFill>
                  <a:srgbClr val="FFFFFF"/>
                </a:solidFill>
              </a:rPr>
              <a:t>6 MIN</a:t>
            </a:r>
            <a:endParaRPr lang="en-US" sz="1800" dirty="0"/>
          </a:p>
        </p:txBody>
      </p:sp>
      <p:sp>
        <p:nvSpPr>
          <p:cNvPr id="6" name="Shape 4"/>
          <p:cNvSpPr/>
          <p:nvPr/>
        </p:nvSpPr>
        <p:spPr>
          <a:xfrm>
            <a:off x="658368" y="1298448"/>
            <a:ext cx="5230368" cy="1764792"/>
          </a:xfrm>
          <a:prstGeom prst="roundRect">
            <a:avLst>
              <a:gd name="adj" fmla="val 4145"/>
            </a:avLst>
          </a:prstGeom>
          <a:solidFill>
            <a:srgbClr val="0C4B3A"/>
          </a:solidFill>
          <a:ln w="12700">
            <a:solidFill>
              <a:srgbClr val="0C4B3A"/>
            </a:solidFill>
            <a:prstDash val="solid"/>
          </a:ln>
        </p:spPr>
        <p:txBody>
          <a:bodyPr/>
          <a:lstStyle/>
          <a:p>
            <a:endParaRPr lang="en-US"/>
          </a:p>
        </p:txBody>
      </p:sp>
      <p:sp>
        <p:nvSpPr>
          <p:cNvPr id="7" name="Text 5"/>
          <p:cNvSpPr/>
          <p:nvPr/>
        </p:nvSpPr>
        <p:spPr>
          <a:xfrm>
            <a:off x="877824" y="1527048"/>
            <a:ext cx="1417320" cy="310896"/>
          </a:xfrm>
          <a:prstGeom prst="rect">
            <a:avLst/>
          </a:prstGeom>
          <a:noFill/>
          <a:ln/>
        </p:spPr>
        <p:txBody>
          <a:bodyPr wrap="square" lIns="0" tIns="0" rIns="0" bIns="0" rtlCol="0" anchor="ctr"/>
          <a:lstStyle/>
          <a:p>
            <a:pPr marL="0" indent="0">
              <a:buNone/>
            </a:pPr>
            <a:r>
              <a:rPr lang="en-US" sz="2000" b="1" dirty="0">
                <a:solidFill>
                  <a:srgbClr val="F3D88B"/>
                </a:solidFill>
              </a:rPr>
              <a:t>GAME</a:t>
            </a:r>
            <a:endParaRPr lang="en-US" sz="2000" dirty="0"/>
          </a:p>
        </p:txBody>
      </p:sp>
      <p:sp>
        <p:nvSpPr>
          <p:cNvPr id="8" name="Text 6"/>
          <p:cNvSpPr/>
          <p:nvPr/>
        </p:nvSpPr>
        <p:spPr>
          <a:xfrm>
            <a:off x="877824" y="2048256"/>
            <a:ext cx="4709160" cy="713232"/>
          </a:xfrm>
          <a:prstGeom prst="rect">
            <a:avLst/>
          </a:prstGeom>
          <a:noFill/>
          <a:ln/>
        </p:spPr>
        <p:txBody>
          <a:bodyPr wrap="square" lIns="254" tIns="254" rIns="254" bIns="254" rtlCol="0" anchor="ctr">
            <a:normAutofit/>
          </a:bodyPr>
          <a:lstStyle/>
          <a:p>
            <a:pPr marL="0" indent="0">
              <a:buNone/>
            </a:pPr>
            <a:r>
              <a:rPr lang="en-US" sz="1800" b="1" dirty="0">
                <a:solidFill>
                  <a:srgbClr val="FFFFFF"/>
                </a:solidFill>
              </a:rPr>
              <a:t>How will this make the match safer, fairer or better to play?</a:t>
            </a:r>
            <a:endParaRPr lang="en-US" sz="1800" dirty="0"/>
          </a:p>
        </p:txBody>
      </p:sp>
      <p:sp>
        <p:nvSpPr>
          <p:cNvPr id="9" name="Shape 7"/>
          <p:cNvSpPr/>
          <p:nvPr/>
        </p:nvSpPr>
        <p:spPr>
          <a:xfrm>
            <a:off x="6281928" y="1298448"/>
            <a:ext cx="5230368" cy="1764792"/>
          </a:xfrm>
          <a:prstGeom prst="roundRect">
            <a:avLst>
              <a:gd name="adj" fmla="val 4145"/>
            </a:avLst>
          </a:prstGeom>
          <a:solidFill>
            <a:srgbClr val="FFFFFF"/>
          </a:solidFill>
          <a:ln w="12700">
            <a:solidFill>
              <a:srgbClr val="D4DCD6"/>
            </a:solidFill>
            <a:prstDash val="solid"/>
          </a:ln>
        </p:spPr>
        <p:txBody>
          <a:bodyPr/>
          <a:lstStyle/>
          <a:p>
            <a:endParaRPr lang="en-US"/>
          </a:p>
        </p:txBody>
      </p:sp>
      <p:sp>
        <p:nvSpPr>
          <p:cNvPr id="10" name="Text 8"/>
          <p:cNvSpPr/>
          <p:nvPr/>
        </p:nvSpPr>
        <p:spPr>
          <a:xfrm>
            <a:off x="6501384" y="1527048"/>
            <a:ext cx="1417320" cy="310896"/>
          </a:xfrm>
          <a:prstGeom prst="rect">
            <a:avLst/>
          </a:prstGeom>
          <a:noFill/>
          <a:ln/>
        </p:spPr>
        <p:txBody>
          <a:bodyPr wrap="square" lIns="0" tIns="0" rIns="0" bIns="0" rtlCol="0" anchor="ctr"/>
          <a:lstStyle/>
          <a:p>
            <a:pPr marL="0" indent="0">
              <a:buNone/>
            </a:pPr>
            <a:r>
              <a:rPr lang="en-US" sz="2000" b="1" dirty="0">
                <a:solidFill>
                  <a:srgbClr val="D39A28"/>
                </a:solidFill>
              </a:rPr>
              <a:t>PRIORITIES</a:t>
            </a:r>
            <a:endParaRPr lang="en-US" sz="2000" dirty="0"/>
          </a:p>
        </p:txBody>
      </p:sp>
      <p:sp>
        <p:nvSpPr>
          <p:cNvPr id="11" name="Text 9"/>
          <p:cNvSpPr/>
          <p:nvPr/>
        </p:nvSpPr>
        <p:spPr>
          <a:xfrm>
            <a:off x="6501384" y="2048256"/>
            <a:ext cx="4709160" cy="713232"/>
          </a:xfrm>
          <a:prstGeom prst="rect">
            <a:avLst/>
          </a:prstGeom>
          <a:noFill/>
          <a:ln/>
        </p:spPr>
        <p:txBody>
          <a:bodyPr wrap="square" lIns="254" tIns="254" rIns="254" bIns="254" rtlCol="0" anchor="ctr">
            <a:normAutofit/>
          </a:bodyPr>
          <a:lstStyle/>
          <a:p>
            <a:pPr marL="0" indent="0">
              <a:buNone/>
            </a:pPr>
            <a:r>
              <a:rPr lang="en-US" sz="1800" b="1" dirty="0">
                <a:solidFill>
                  <a:srgbClr val="17201D"/>
                </a:solidFill>
              </a:rPr>
              <a:t>Which Big 5 or personal performance priority does it serve?</a:t>
            </a:r>
            <a:endParaRPr lang="en-US" sz="1800" dirty="0"/>
          </a:p>
        </p:txBody>
      </p:sp>
      <p:sp>
        <p:nvSpPr>
          <p:cNvPr id="12" name="Shape 10"/>
          <p:cNvSpPr/>
          <p:nvPr/>
        </p:nvSpPr>
        <p:spPr>
          <a:xfrm>
            <a:off x="658368" y="3447288"/>
            <a:ext cx="5230368" cy="1764792"/>
          </a:xfrm>
          <a:prstGeom prst="roundRect">
            <a:avLst>
              <a:gd name="adj" fmla="val 4145"/>
            </a:avLst>
          </a:prstGeom>
          <a:solidFill>
            <a:srgbClr val="FFFFFF"/>
          </a:solidFill>
          <a:ln w="12700">
            <a:solidFill>
              <a:srgbClr val="D4DCD6"/>
            </a:solidFill>
            <a:prstDash val="solid"/>
          </a:ln>
        </p:spPr>
        <p:txBody>
          <a:bodyPr/>
          <a:lstStyle/>
          <a:p>
            <a:endParaRPr lang="en-US"/>
          </a:p>
        </p:txBody>
      </p:sp>
      <p:sp>
        <p:nvSpPr>
          <p:cNvPr id="13" name="Text 11"/>
          <p:cNvSpPr/>
          <p:nvPr/>
        </p:nvSpPr>
        <p:spPr>
          <a:xfrm>
            <a:off x="877824" y="3675888"/>
            <a:ext cx="1417320" cy="310896"/>
          </a:xfrm>
          <a:prstGeom prst="rect">
            <a:avLst/>
          </a:prstGeom>
          <a:noFill/>
          <a:ln/>
        </p:spPr>
        <p:txBody>
          <a:bodyPr wrap="square" lIns="0" tIns="0" rIns="0" bIns="0" rtlCol="0" anchor="ctr"/>
          <a:lstStyle/>
          <a:p>
            <a:pPr marL="0" indent="0">
              <a:buNone/>
            </a:pPr>
            <a:r>
              <a:rPr lang="en-US" sz="2000" b="1" dirty="0">
                <a:solidFill>
                  <a:srgbClr val="D39A28"/>
                </a:solidFill>
              </a:rPr>
              <a:t>ACTION</a:t>
            </a:r>
            <a:endParaRPr lang="en-US" sz="2000" dirty="0"/>
          </a:p>
        </p:txBody>
      </p:sp>
      <p:sp>
        <p:nvSpPr>
          <p:cNvPr id="14" name="Text 12"/>
          <p:cNvSpPr/>
          <p:nvPr/>
        </p:nvSpPr>
        <p:spPr>
          <a:xfrm>
            <a:off x="877824" y="4197096"/>
            <a:ext cx="4709160" cy="713232"/>
          </a:xfrm>
          <a:prstGeom prst="rect">
            <a:avLst/>
          </a:prstGeom>
          <a:noFill/>
          <a:ln/>
        </p:spPr>
        <p:txBody>
          <a:bodyPr wrap="square" lIns="254" tIns="254" rIns="254" bIns="254" rtlCol="0" anchor="ctr">
            <a:normAutofit/>
          </a:bodyPr>
          <a:lstStyle/>
          <a:p>
            <a:pPr marL="0" indent="0">
              <a:buNone/>
            </a:pPr>
            <a:r>
              <a:rPr lang="en-US" sz="1800" b="1" dirty="0">
                <a:solidFill>
                  <a:srgbClr val="17201D"/>
                </a:solidFill>
              </a:rPr>
              <a:t>Will I do more, differently, better, less or the same?</a:t>
            </a:r>
            <a:endParaRPr lang="en-US" sz="1800" dirty="0"/>
          </a:p>
        </p:txBody>
      </p:sp>
      <p:sp>
        <p:nvSpPr>
          <p:cNvPr id="15" name="Shape 13"/>
          <p:cNvSpPr/>
          <p:nvPr/>
        </p:nvSpPr>
        <p:spPr>
          <a:xfrm>
            <a:off x="6281928" y="3447288"/>
            <a:ext cx="5230368" cy="1764792"/>
          </a:xfrm>
          <a:prstGeom prst="roundRect">
            <a:avLst>
              <a:gd name="adj" fmla="val 4145"/>
            </a:avLst>
          </a:prstGeom>
          <a:solidFill>
            <a:srgbClr val="FFFFFF"/>
          </a:solidFill>
          <a:ln w="12700">
            <a:solidFill>
              <a:srgbClr val="D4DCD6"/>
            </a:solidFill>
            <a:prstDash val="solid"/>
          </a:ln>
        </p:spPr>
        <p:txBody>
          <a:bodyPr/>
          <a:lstStyle/>
          <a:p>
            <a:endParaRPr lang="en-US"/>
          </a:p>
        </p:txBody>
      </p:sp>
      <p:sp>
        <p:nvSpPr>
          <p:cNvPr id="16" name="Text 14"/>
          <p:cNvSpPr/>
          <p:nvPr/>
        </p:nvSpPr>
        <p:spPr>
          <a:xfrm>
            <a:off x="6501384" y="3675888"/>
            <a:ext cx="1417320" cy="310896"/>
          </a:xfrm>
          <a:prstGeom prst="rect">
            <a:avLst/>
          </a:prstGeom>
          <a:noFill/>
          <a:ln/>
        </p:spPr>
        <p:txBody>
          <a:bodyPr wrap="square" lIns="0" tIns="0" rIns="0" bIns="0" rtlCol="0" anchor="ctr"/>
          <a:lstStyle/>
          <a:p>
            <a:pPr marL="0" indent="0">
              <a:buNone/>
            </a:pPr>
            <a:r>
              <a:rPr lang="en-US" sz="2000" b="1" dirty="0">
                <a:solidFill>
                  <a:srgbClr val="D39A28"/>
                </a:solidFill>
              </a:rPr>
              <a:t>EVIDENCE</a:t>
            </a:r>
            <a:endParaRPr lang="en-US" sz="2000" dirty="0"/>
          </a:p>
        </p:txBody>
      </p:sp>
      <p:sp>
        <p:nvSpPr>
          <p:cNvPr id="17" name="Text 15"/>
          <p:cNvSpPr/>
          <p:nvPr/>
        </p:nvSpPr>
        <p:spPr>
          <a:xfrm>
            <a:off x="6501384" y="4197096"/>
            <a:ext cx="4709160" cy="713232"/>
          </a:xfrm>
          <a:prstGeom prst="rect">
            <a:avLst/>
          </a:prstGeom>
          <a:noFill/>
          <a:ln/>
        </p:spPr>
        <p:txBody>
          <a:bodyPr wrap="square" lIns="254" tIns="254" rIns="254" bIns="254" rtlCol="0" anchor="ctr">
            <a:normAutofit/>
          </a:bodyPr>
          <a:lstStyle/>
          <a:p>
            <a:pPr marL="0" indent="0">
              <a:buNone/>
            </a:pPr>
            <a:r>
              <a:rPr lang="en-US" sz="1800" b="1" dirty="0">
                <a:solidFill>
                  <a:srgbClr val="17201D"/>
                </a:solidFill>
              </a:rPr>
              <a:t>How will I recognise a change in performance?</a:t>
            </a:r>
            <a:endParaRPr lang="en-US" sz="1800" dirty="0"/>
          </a:p>
        </p:txBody>
      </p:sp>
      <p:sp>
        <p:nvSpPr>
          <p:cNvPr id="18" name="Text 16"/>
          <p:cNvSpPr/>
          <p:nvPr/>
        </p:nvSpPr>
        <p:spPr>
          <a:xfrm>
            <a:off x="1005840" y="5696712"/>
            <a:ext cx="10149840" cy="384048"/>
          </a:xfrm>
          <a:prstGeom prst="rect">
            <a:avLst/>
          </a:prstGeom>
          <a:noFill/>
          <a:ln/>
        </p:spPr>
        <p:txBody>
          <a:bodyPr wrap="square" lIns="0" tIns="0" rIns="0" bIns="0" rtlCol="0" anchor="ctr"/>
          <a:lstStyle/>
          <a:p>
            <a:pPr marL="0" indent="0" algn="ctr">
              <a:buNone/>
            </a:pPr>
            <a:r>
              <a:rPr lang="en-US" sz="2200" b="1" dirty="0">
                <a:solidFill>
                  <a:srgbClr val="B6533E"/>
                </a:solidFill>
              </a:rPr>
              <a:t>If everything is a priority, nothing is. Keep only 3 or 4.</a:t>
            </a:r>
            <a:endParaRPr lang="en-US" sz="2200" dirty="0"/>
          </a:p>
        </p:txBody>
      </p:sp>
      <p:sp>
        <p:nvSpPr>
          <p:cNvPr id="25"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1" cy="1"/>
          <a:chOff x="0" y="0"/>
          <a:chExt cx="1" cy="1"/>
        </a:xfrm>
      </p:grpSpPr>
      <p:sp>
        <p:nvSpPr>
          <p:cNvPr id="2" name="Text 0"/>
          <p:cNvSpPr/>
          <p:nvPr/>
        </p:nvSpPr>
        <p:spPr>
          <a:xfrm>
            <a:off x="594360" y="347472"/>
            <a:ext cx="8961120" cy="420624"/>
          </a:xfrm>
          <a:prstGeom prst="rect">
            <a:avLst/>
          </a:prstGeom>
          <a:noFill/>
          <a:ln/>
        </p:spPr>
        <p:txBody>
          <a:bodyPr wrap="square" lIns="0" tIns="0" rIns="0" bIns="0" rtlCol="0" anchor="ctr"/>
          <a:lstStyle/>
          <a:p>
            <a:pPr marL="0" indent="0">
              <a:buNone/>
            </a:pPr>
            <a:r>
              <a:rPr lang="en-US" sz="2600" b="1" dirty="0">
                <a:solidFill>
                  <a:srgbClr val="17201D"/>
                </a:solidFill>
                <a:latin typeface="Aptos Display" pitchFamily="34" charset="0"/>
                <a:ea typeface="Aptos Display" pitchFamily="34" charset="-122"/>
                <a:cs typeface="Aptos Display" pitchFamily="34" charset="-120"/>
              </a:rPr>
              <a:t>Build each priority into a working plan</a:t>
            </a:r>
            <a:endParaRPr lang="en-US" sz="2600" dirty="0"/>
          </a:p>
        </p:txBody>
      </p:sp>
      <p:sp>
        <p:nvSpPr>
          <p:cNvPr id="3" name="Text 1"/>
          <p:cNvSpPr/>
          <p:nvPr/>
        </p:nvSpPr>
        <p:spPr>
          <a:xfrm>
            <a:off x="603504" y="850392"/>
            <a:ext cx="9692640" cy="256032"/>
          </a:xfrm>
          <a:prstGeom prst="rect">
            <a:avLst/>
          </a:prstGeom>
          <a:noFill/>
          <a:ln/>
        </p:spPr>
        <p:txBody>
          <a:bodyPr wrap="square" lIns="0" tIns="0" rIns="0" bIns="0" rtlCol="0" anchor="ctr"/>
          <a:lstStyle/>
          <a:p>
            <a:pPr marL="0" indent="0">
              <a:buNone/>
            </a:pPr>
            <a:r>
              <a:rPr lang="en-US" sz="1800" dirty="0">
                <a:solidFill>
                  <a:srgbClr val="65716B"/>
                </a:solidFill>
              </a:rPr>
              <a:t>Make the connection from behaviour to game impact explicit.</a:t>
            </a:r>
            <a:endParaRPr lang="en-US" sz="1800" dirty="0"/>
          </a:p>
        </p:txBody>
      </p:sp>
      <p:sp>
        <p:nvSpPr>
          <p:cNvPr id="4" name="Shape 2"/>
          <p:cNvSpPr/>
          <p:nvPr/>
        </p:nvSpPr>
        <p:spPr>
          <a:xfrm>
            <a:off x="10241280" y="274320"/>
            <a:ext cx="1417320" cy="530352"/>
          </a:xfrm>
          <a:prstGeom prst="roundRect">
            <a:avLst>
              <a:gd name="adj" fmla="val 13793"/>
            </a:avLst>
          </a:prstGeom>
          <a:solidFill>
            <a:srgbClr val="0C4B3A"/>
          </a:solidFill>
          <a:ln w="12700">
            <a:solidFill>
              <a:srgbClr val="0C4B3A"/>
            </a:solidFill>
            <a:prstDash val="solid"/>
          </a:ln>
        </p:spPr>
        <p:txBody>
          <a:bodyPr/>
          <a:lstStyle/>
          <a:p>
            <a:endParaRPr lang="en-US"/>
          </a:p>
        </p:txBody>
      </p:sp>
      <p:sp>
        <p:nvSpPr>
          <p:cNvPr id="5" name="Text 3"/>
          <p:cNvSpPr/>
          <p:nvPr/>
        </p:nvSpPr>
        <p:spPr>
          <a:xfrm>
            <a:off x="10241280" y="438912"/>
            <a:ext cx="1417320" cy="201168"/>
          </a:xfrm>
          <a:prstGeom prst="rect">
            <a:avLst/>
          </a:prstGeom>
          <a:noFill/>
          <a:ln/>
        </p:spPr>
        <p:txBody>
          <a:bodyPr wrap="square" lIns="0" tIns="0" rIns="0" bIns="0" rtlCol="0" anchor="ctr"/>
          <a:lstStyle/>
          <a:p>
            <a:pPr marL="0" indent="0" algn="ctr">
              <a:buNone/>
            </a:pPr>
            <a:r>
              <a:rPr lang="en-US" sz="1800" b="1" dirty="0">
                <a:solidFill>
                  <a:srgbClr val="FFFFFF"/>
                </a:solidFill>
              </a:rPr>
              <a:t>9 MIN</a:t>
            </a:r>
            <a:endParaRPr lang="en-US" sz="1800" dirty="0"/>
          </a:p>
        </p:txBody>
      </p:sp>
      <p:sp>
        <p:nvSpPr>
          <p:cNvPr id="6" name="Shape 4"/>
          <p:cNvSpPr/>
          <p:nvPr/>
        </p:nvSpPr>
        <p:spPr>
          <a:xfrm>
            <a:off x="411480" y="1261872"/>
            <a:ext cx="1847088" cy="713232"/>
          </a:xfrm>
          <a:prstGeom prst="rect">
            <a:avLst/>
          </a:prstGeom>
          <a:solidFill>
            <a:srgbClr val="0C4B3A"/>
          </a:solidFill>
          <a:ln w="12700">
            <a:solidFill>
              <a:srgbClr val="F4F2EC"/>
            </a:solidFill>
            <a:prstDash val="solid"/>
          </a:ln>
        </p:spPr>
        <p:txBody>
          <a:bodyPr/>
          <a:lstStyle/>
          <a:p>
            <a:endParaRPr lang="en-US"/>
          </a:p>
        </p:txBody>
      </p:sp>
      <p:sp>
        <p:nvSpPr>
          <p:cNvPr id="7" name="Text 5"/>
          <p:cNvSpPr/>
          <p:nvPr/>
        </p:nvSpPr>
        <p:spPr>
          <a:xfrm>
            <a:off x="502920" y="1453896"/>
            <a:ext cx="1664208" cy="310896"/>
          </a:xfrm>
          <a:prstGeom prst="rect">
            <a:avLst/>
          </a:prstGeom>
          <a:noFill/>
          <a:ln/>
        </p:spPr>
        <p:txBody>
          <a:bodyPr wrap="square" lIns="0" tIns="0" rIns="0" bIns="0" rtlCol="0" anchor="ctr">
            <a:normAutofit/>
          </a:bodyPr>
          <a:lstStyle/>
          <a:p>
            <a:pPr marL="0" indent="0" algn="ctr">
              <a:buNone/>
            </a:pPr>
            <a:r>
              <a:rPr lang="en-US" sz="1800" b="1" dirty="0">
                <a:solidFill>
                  <a:srgbClr val="FFFFFF"/>
                </a:solidFill>
              </a:rPr>
              <a:t>PRIORITY</a:t>
            </a:r>
            <a:endParaRPr lang="en-US" sz="1800" dirty="0"/>
          </a:p>
        </p:txBody>
      </p:sp>
      <p:sp>
        <p:nvSpPr>
          <p:cNvPr id="8" name="Shape 6"/>
          <p:cNvSpPr/>
          <p:nvPr/>
        </p:nvSpPr>
        <p:spPr>
          <a:xfrm>
            <a:off x="2304288" y="1261872"/>
            <a:ext cx="2112264" cy="713232"/>
          </a:xfrm>
          <a:prstGeom prst="rect">
            <a:avLst/>
          </a:prstGeom>
          <a:solidFill>
            <a:srgbClr val="0C4B3A"/>
          </a:solidFill>
          <a:ln w="12700">
            <a:solidFill>
              <a:srgbClr val="F4F2EC"/>
            </a:solidFill>
            <a:prstDash val="solid"/>
          </a:ln>
        </p:spPr>
        <p:txBody>
          <a:bodyPr/>
          <a:lstStyle/>
          <a:p>
            <a:endParaRPr lang="en-US"/>
          </a:p>
        </p:txBody>
      </p:sp>
      <p:sp>
        <p:nvSpPr>
          <p:cNvPr id="9" name="Text 7"/>
          <p:cNvSpPr/>
          <p:nvPr/>
        </p:nvSpPr>
        <p:spPr>
          <a:xfrm>
            <a:off x="2395728" y="1453896"/>
            <a:ext cx="1929384" cy="310896"/>
          </a:xfrm>
          <a:prstGeom prst="rect">
            <a:avLst/>
          </a:prstGeom>
          <a:noFill/>
          <a:ln/>
        </p:spPr>
        <p:txBody>
          <a:bodyPr wrap="square" lIns="0" tIns="0" rIns="0" bIns="0" rtlCol="0" anchor="ctr">
            <a:normAutofit/>
          </a:bodyPr>
          <a:lstStyle/>
          <a:p>
            <a:pPr marL="0" indent="0" algn="ctr">
              <a:buNone/>
            </a:pPr>
            <a:r>
              <a:rPr lang="en-US" sz="1800" b="1" dirty="0">
                <a:solidFill>
                  <a:srgbClr val="FFFFFF"/>
                </a:solidFill>
              </a:rPr>
              <a:t>CHANGE LENS</a:t>
            </a:r>
            <a:endParaRPr lang="en-US" sz="1800" dirty="0"/>
          </a:p>
        </p:txBody>
      </p:sp>
      <p:sp>
        <p:nvSpPr>
          <p:cNvPr id="10" name="Shape 8"/>
          <p:cNvSpPr/>
          <p:nvPr/>
        </p:nvSpPr>
        <p:spPr>
          <a:xfrm>
            <a:off x="4462272" y="1261872"/>
            <a:ext cx="2148840" cy="713232"/>
          </a:xfrm>
          <a:prstGeom prst="rect">
            <a:avLst/>
          </a:prstGeom>
          <a:solidFill>
            <a:srgbClr val="D39A28"/>
          </a:solidFill>
          <a:ln w="12700">
            <a:solidFill>
              <a:srgbClr val="F4F2EC"/>
            </a:solidFill>
            <a:prstDash val="solid"/>
          </a:ln>
        </p:spPr>
        <p:txBody>
          <a:bodyPr/>
          <a:lstStyle/>
          <a:p>
            <a:endParaRPr lang="en-US"/>
          </a:p>
        </p:txBody>
      </p:sp>
      <p:sp>
        <p:nvSpPr>
          <p:cNvPr id="11" name="Text 9"/>
          <p:cNvSpPr/>
          <p:nvPr/>
        </p:nvSpPr>
        <p:spPr>
          <a:xfrm>
            <a:off x="4553712" y="1453896"/>
            <a:ext cx="1965960" cy="310896"/>
          </a:xfrm>
          <a:prstGeom prst="rect">
            <a:avLst/>
          </a:prstGeom>
          <a:noFill/>
          <a:ln/>
        </p:spPr>
        <p:txBody>
          <a:bodyPr wrap="square" lIns="0" tIns="0" rIns="0" bIns="0" rtlCol="0" anchor="ctr">
            <a:normAutofit/>
          </a:bodyPr>
          <a:lstStyle/>
          <a:p>
            <a:pPr marL="0" indent="0" algn="ctr">
              <a:buNone/>
            </a:pPr>
            <a:r>
              <a:rPr lang="en-US" sz="1800" b="1" dirty="0">
                <a:solidFill>
                  <a:srgbClr val="17201D"/>
                </a:solidFill>
              </a:rPr>
              <a:t>CONNECTION TO GAME</a:t>
            </a:r>
            <a:endParaRPr lang="en-US" sz="1800" dirty="0"/>
          </a:p>
        </p:txBody>
      </p:sp>
      <p:sp>
        <p:nvSpPr>
          <p:cNvPr id="12" name="Shape 10"/>
          <p:cNvSpPr/>
          <p:nvPr/>
        </p:nvSpPr>
        <p:spPr>
          <a:xfrm>
            <a:off x="6656832" y="1261872"/>
            <a:ext cx="2459736" cy="713232"/>
          </a:xfrm>
          <a:prstGeom prst="rect">
            <a:avLst/>
          </a:prstGeom>
          <a:solidFill>
            <a:srgbClr val="0C4B3A"/>
          </a:solidFill>
          <a:ln w="12700">
            <a:solidFill>
              <a:srgbClr val="F4F2EC"/>
            </a:solidFill>
            <a:prstDash val="solid"/>
          </a:ln>
        </p:spPr>
        <p:txBody>
          <a:bodyPr/>
          <a:lstStyle/>
          <a:p>
            <a:endParaRPr lang="en-US"/>
          </a:p>
        </p:txBody>
      </p:sp>
      <p:sp>
        <p:nvSpPr>
          <p:cNvPr id="13" name="Text 11"/>
          <p:cNvSpPr/>
          <p:nvPr/>
        </p:nvSpPr>
        <p:spPr>
          <a:xfrm>
            <a:off x="6748272" y="1453896"/>
            <a:ext cx="2276856" cy="310896"/>
          </a:xfrm>
          <a:prstGeom prst="rect">
            <a:avLst/>
          </a:prstGeom>
          <a:noFill/>
          <a:ln/>
        </p:spPr>
        <p:txBody>
          <a:bodyPr wrap="square" lIns="0" tIns="0" rIns="0" bIns="0" rtlCol="0" anchor="ctr">
            <a:normAutofit/>
          </a:bodyPr>
          <a:lstStyle/>
          <a:p>
            <a:pPr marL="0" indent="0" algn="ctr">
              <a:buNone/>
            </a:pPr>
            <a:r>
              <a:rPr lang="en-US" sz="1800" b="1" dirty="0">
                <a:solidFill>
                  <a:srgbClr val="FFFFFF"/>
                </a:solidFill>
              </a:rPr>
              <a:t>ACTION</a:t>
            </a:r>
            <a:endParaRPr lang="en-US" sz="1800" dirty="0"/>
          </a:p>
        </p:txBody>
      </p:sp>
      <p:sp>
        <p:nvSpPr>
          <p:cNvPr id="14" name="Shape 12"/>
          <p:cNvSpPr/>
          <p:nvPr/>
        </p:nvSpPr>
        <p:spPr>
          <a:xfrm>
            <a:off x="9162288" y="1261872"/>
            <a:ext cx="2615184" cy="713232"/>
          </a:xfrm>
          <a:prstGeom prst="rect">
            <a:avLst/>
          </a:prstGeom>
          <a:solidFill>
            <a:srgbClr val="0C4B3A"/>
          </a:solidFill>
          <a:ln w="12700">
            <a:solidFill>
              <a:srgbClr val="F4F2EC"/>
            </a:solidFill>
            <a:prstDash val="solid"/>
          </a:ln>
        </p:spPr>
        <p:txBody>
          <a:bodyPr/>
          <a:lstStyle/>
          <a:p>
            <a:endParaRPr lang="en-US"/>
          </a:p>
        </p:txBody>
      </p:sp>
      <p:sp>
        <p:nvSpPr>
          <p:cNvPr id="15" name="Text 13"/>
          <p:cNvSpPr/>
          <p:nvPr/>
        </p:nvSpPr>
        <p:spPr>
          <a:xfrm>
            <a:off x="9253728" y="1453896"/>
            <a:ext cx="2432304" cy="310896"/>
          </a:xfrm>
          <a:prstGeom prst="rect">
            <a:avLst/>
          </a:prstGeom>
          <a:noFill/>
          <a:ln/>
        </p:spPr>
        <p:txBody>
          <a:bodyPr wrap="square" lIns="0" tIns="0" rIns="0" bIns="0" rtlCol="0" anchor="ctr">
            <a:normAutofit/>
          </a:bodyPr>
          <a:lstStyle/>
          <a:p>
            <a:pPr marL="0" indent="0" algn="ctr">
              <a:buNone/>
            </a:pPr>
            <a:r>
              <a:rPr lang="en-US" sz="1800" b="1" dirty="0">
                <a:solidFill>
                  <a:srgbClr val="FFFFFF"/>
                </a:solidFill>
              </a:rPr>
              <a:t>EVIDENCE</a:t>
            </a:r>
            <a:endParaRPr lang="en-US" sz="1800" dirty="0"/>
          </a:p>
        </p:txBody>
      </p:sp>
      <p:sp>
        <p:nvSpPr>
          <p:cNvPr id="16" name="Shape 14"/>
          <p:cNvSpPr/>
          <p:nvPr/>
        </p:nvSpPr>
        <p:spPr>
          <a:xfrm>
            <a:off x="411480" y="1984248"/>
            <a:ext cx="1847088" cy="1024128"/>
          </a:xfrm>
          <a:prstGeom prst="rect">
            <a:avLst/>
          </a:prstGeom>
          <a:solidFill>
            <a:srgbClr val="FFFFFF"/>
          </a:solidFill>
          <a:ln w="10160">
            <a:solidFill>
              <a:srgbClr val="D3DAD5"/>
            </a:solidFill>
            <a:prstDash val="solid"/>
          </a:ln>
        </p:spPr>
        <p:txBody>
          <a:bodyPr/>
          <a:lstStyle/>
          <a:p>
            <a:endParaRPr lang="en-US"/>
          </a:p>
        </p:txBody>
      </p:sp>
      <p:sp>
        <p:nvSpPr>
          <p:cNvPr id="17" name="Text 15"/>
          <p:cNvSpPr/>
          <p:nvPr/>
        </p:nvSpPr>
        <p:spPr>
          <a:xfrm>
            <a:off x="502920" y="2130552"/>
            <a:ext cx="1664208" cy="731520"/>
          </a:xfrm>
          <a:prstGeom prst="rect">
            <a:avLst/>
          </a:prstGeom>
          <a:noFill/>
          <a:ln/>
        </p:spPr>
        <p:txBody>
          <a:bodyPr wrap="square" lIns="254" tIns="254" rIns="254" bIns="254" rtlCol="0" anchor="ctr">
            <a:normAutofit/>
          </a:bodyPr>
          <a:lstStyle/>
          <a:p>
            <a:pPr marL="0" indent="0" algn="ctr">
              <a:buNone/>
            </a:pPr>
            <a:r>
              <a:rPr lang="en-US" sz="1800" b="1" dirty="0">
                <a:solidFill>
                  <a:srgbClr val="0C4B3A"/>
                </a:solidFill>
              </a:rPr>
              <a:t>Trends</a:t>
            </a:r>
            <a:endParaRPr lang="en-US" sz="1800" dirty="0"/>
          </a:p>
        </p:txBody>
      </p:sp>
      <p:sp>
        <p:nvSpPr>
          <p:cNvPr id="18" name="Shape 16"/>
          <p:cNvSpPr/>
          <p:nvPr/>
        </p:nvSpPr>
        <p:spPr>
          <a:xfrm>
            <a:off x="2304288" y="1984248"/>
            <a:ext cx="2112264" cy="1024128"/>
          </a:xfrm>
          <a:prstGeom prst="rect">
            <a:avLst/>
          </a:prstGeom>
          <a:solidFill>
            <a:srgbClr val="FFFFFF"/>
          </a:solidFill>
          <a:ln w="10160">
            <a:solidFill>
              <a:srgbClr val="D3DAD5"/>
            </a:solidFill>
            <a:prstDash val="solid"/>
          </a:ln>
        </p:spPr>
        <p:txBody>
          <a:bodyPr/>
          <a:lstStyle/>
          <a:p>
            <a:endParaRPr lang="en-US"/>
          </a:p>
        </p:txBody>
      </p:sp>
      <p:sp>
        <p:nvSpPr>
          <p:cNvPr id="19" name="Text 17"/>
          <p:cNvSpPr/>
          <p:nvPr/>
        </p:nvSpPr>
        <p:spPr>
          <a:xfrm>
            <a:off x="2395728" y="2130552"/>
            <a:ext cx="1929384" cy="731520"/>
          </a:xfrm>
          <a:prstGeom prst="rect">
            <a:avLst/>
          </a:prstGeom>
          <a:noFill/>
          <a:ln/>
        </p:spPr>
        <p:txBody>
          <a:bodyPr wrap="square" lIns="254" tIns="254" rIns="254" bIns="254" rtlCol="0" anchor="ctr">
            <a:normAutofit/>
          </a:bodyPr>
          <a:lstStyle/>
          <a:p>
            <a:pPr marL="0" indent="0" algn="ctr">
              <a:buNone/>
            </a:pPr>
            <a:r>
              <a:rPr lang="en-US" sz="1800" b="1" dirty="0">
                <a:solidFill>
                  <a:srgbClr val="17201D"/>
                </a:solidFill>
              </a:rPr>
              <a:t>Better</a:t>
            </a:r>
            <a:endParaRPr lang="en-US" sz="1800" dirty="0"/>
          </a:p>
        </p:txBody>
      </p:sp>
      <p:sp>
        <p:nvSpPr>
          <p:cNvPr id="20" name="Shape 18"/>
          <p:cNvSpPr/>
          <p:nvPr/>
        </p:nvSpPr>
        <p:spPr>
          <a:xfrm>
            <a:off x="4462272" y="1984248"/>
            <a:ext cx="2148840" cy="1024128"/>
          </a:xfrm>
          <a:prstGeom prst="rect">
            <a:avLst/>
          </a:prstGeom>
          <a:solidFill>
            <a:srgbClr val="FFFFFF"/>
          </a:solidFill>
          <a:ln w="10160">
            <a:solidFill>
              <a:srgbClr val="D3DAD5"/>
            </a:solidFill>
            <a:prstDash val="solid"/>
          </a:ln>
        </p:spPr>
        <p:txBody>
          <a:bodyPr/>
          <a:lstStyle/>
          <a:p>
            <a:endParaRPr lang="en-US"/>
          </a:p>
        </p:txBody>
      </p:sp>
      <p:sp>
        <p:nvSpPr>
          <p:cNvPr id="21" name="Text 19"/>
          <p:cNvSpPr/>
          <p:nvPr/>
        </p:nvSpPr>
        <p:spPr>
          <a:xfrm>
            <a:off x="4449554" y="2130552"/>
            <a:ext cx="2157830" cy="731520"/>
          </a:xfrm>
          <a:prstGeom prst="rect">
            <a:avLst/>
          </a:prstGeom>
          <a:noFill/>
          <a:ln/>
        </p:spPr>
        <p:txBody>
          <a:bodyPr wrap="square" lIns="254" tIns="254" rIns="254" bIns="254" rtlCol="0" anchor="ctr">
            <a:normAutofit/>
          </a:bodyPr>
          <a:lstStyle/>
          <a:p>
            <a:r>
              <a:rPr lang="en-US" dirty="0" err="1">
                <a:solidFill>
                  <a:srgbClr val="17201D"/>
                </a:solidFill>
              </a:rPr>
              <a:t>Recognise</a:t>
            </a:r>
            <a:r>
              <a:rPr lang="en-US" dirty="0">
                <a:solidFill>
                  <a:srgbClr val="17201D"/>
                </a:solidFill>
              </a:rPr>
              <a:t> go forward</a:t>
            </a:r>
            <a:endParaRPr lang="en-US" dirty="0">
              <a:solidFill>
                <a:srgbClr val="000000"/>
              </a:solidFill>
            </a:endParaRPr>
          </a:p>
          <a:p>
            <a:r>
              <a:rPr lang="en-US" dirty="0">
                <a:solidFill>
                  <a:srgbClr val="17201D"/>
                </a:solidFill>
              </a:rPr>
              <a:t>Reward positivity</a:t>
            </a:r>
          </a:p>
        </p:txBody>
      </p:sp>
      <p:sp>
        <p:nvSpPr>
          <p:cNvPr id="22" name="Shape 20"/>
          <p:cNvSpPr/>
          <p:nvPr/>
        </p:nvSpPr>
        <p:spPr>
          <a:xfrm>
            <a:off x="6656832" y="1984248"/>
            <a:ext cx="2459736" cy="1024128"/>
          </a:xfrm>
          <a:prstGeom prst="rect">
            <a:avLst/>
          </a:prstGeom>
          <a:solidFill>
            <a:srgbClr val="FFFFFF"/>
          </a:solidFill>
          <a:ln w="10160">
            <a:solidFill>
              <a:srgbClr val="D3DAD5"/>
            </a:solidFill>
            <a:prstDash val="solid"/>
          </a:ln>
        </p:spPr>
        <p:txBody>
          <a:bodyPr/>
          <a:lstStyle/>
          <a:p>
            <a:endParaRPr lang="en-US"/>
          </a:p>
        </p:txBody>
      </p:sp>
      <p:sp>
        <p:nvSpPr>
          <p:cNvPr id="23" name="Text 21"/>
          <p:cNvSpPr/>
          <p:nvPr/>
        </p:nvSpPr>
        <p:spPr>
          <a:xfrm>
            <a:off x="6748272" y="2130552"/>
            <a:ext cx="2276856" cy="731520"/>
          </a:xfrm>
          <a:prstGeom prst="rect">
            <a:avLst/>
          </a:prstGeom>
          <a:noFill/>
          <a:ln/>
        </p:spPr>
        <p:txBody>
          <a:bodyPr wrap="square" lIns="254" tIns="254" rIns="254" bIns="254" rtlCol="0" anchor="ctr">
            <a:normAutofit/>
          </a:bodyPr>
          <a:lstStyle/>
          <a:p>
            <a:pPr marL="0" indent="0" algn="l">
              <a:buNone/>
            </a:pPr>
            <a:r>
              <a:rPr lang="en-US" sz="1800" dirty="0">
                <a:solidFill>
                  <a:srgbClr val="17201D"/>
                </a:solidFill>
              </a:rPr>
              <a:t>Track team / offence / zone</a:t>
            </a:r>
            <a:endParaRPr lang="en-US" sz="1800" dirty="0"/>
          </a:p>
        </p:txBody>
      </p:sp>
      <p:sp>
        <p:nvSpPr>
          <p:cNvPr id="24" name="Shape 22"/>
          <p:cNvSpPr/>
          <p:nvPr/>
        </p:nvSpPr>
        <p:spPr>
          <a:xfrm>
            <a:off x="9162288" y="1984248"/>
            <a:ext cx="2615184" cy="1024128"/>
          </a:xfrm>
          <a:prstGeom prst="rect">
            <a:avLst/>
          </a:prstGeom>
          <a:solidFill>
            <a:srgbClr val="FFFFFF"/>
          </a:solidFill>
          <a:ln w="10160">
            <a:solidFill>
              <a:srgbClr val="D3DAD5"/>
            </a:solidFill>
            <a:prstDash val="solid"/>
          </a:ln>
        </p:spPr>
        <p:txBody>
          <a:bodyPr/>
          <a:lstStyle/>
          <a:p>
            <a:endParaRPr lang="en-US"/>
          </a:p>
        </p:txBody>
      </p:sp>
      <p:sp>
        <p:nvSpPr>
          <p:cNvPr id="25" name="Text 23"/>
          <p:cNvSpPr/>
          <p:nvPr/>
        </p:nvSpPr>
        <p:spPr>
          <a:xfrm>
            <a:off x="9253728" y="2130552"/>
            <a:ext cx="2432304" cy="731520"/>
          </a:xfrm>
          <a:prstGeom prst="rect">
            <a:avLst/>
          </a:prstGeom>
          <a:noFill/>
          <a:ln/>
        </p:spPr>
        <p:txBody>
          <a:bodyPr wrap="square" lIns="254" tIns="254" rIns="254" bIns="254" rtlCol="0" anchor="ctr">
            <a:normAutofit/>
          </a:bodyPr>
          <a:lstStyle/>
          <a:p>
            <a:r>
              <a:rPr lang="en-US" sz="1800" dirty="0">
                <a:solidFill>
                  <a:srgbClr val="17201D"/>
                </a:solidFill>
              </a:rPr>
              <a:t>Warnings and sanctions earlier</a:t>
            </a:r>
            <a:r>
              <a:rPr lang="en-US" dirty="0">
                <a:solidFill>
                  <a:srgbClr val="17201D"/>
                </a:solidFill>
              </a:rPr>
              <a:t>, reduction in PKs</a:t>
            </a:r>
            <a:endParaRPr lang="en-US" sz="1800" dirty="0"/>
          </a:p>
        </p:txBody>
      </p:sp>
      <p:sp>
        <p:nvSpPr>
          <p:cNvPr id="26" name="Shape 24"/>
          <p:cNvSpPr/>
          <p:nvPr/>
        </p:nvSpPr>
        <p:spPr>
          <a:xfrm>
            <a:off x="411480" y="3063240"/>
            <a:ext cx="1847088" cy="1024128"/>
          </a:xfrm>
          <a:prstGeom prst="rect">
            <a:avLst/>
          </a:prstGeom>
          <a:solidFill>
            <a:srgbClr val="E8ECE7"/>
          </a:solidFill>
          <a:ln w="10160">
            <a:solidFill>
              <a:srgbClr val="D3DAD5"/>
            </a:solidFill>
            <a:prstDash val="solid"/>
          </a:ln>
        </p:spPr>
        <p:txBody>
          <a:bodyPr/>
          <a:lstStyle/>
          <a:p>
            <a:endParaRPr lang="en-US"/>
          </a:p>
        </p:txBody>
      </p:sp>
      <p:sp>
        <p:nvSpPr>
          <p:cNvPr id="27" name="Text 25"/>
          <p:cNvSpPr/>
          <p:nvPr/>
        </p:nvSpPr>
        <p:spPr>
          <a:xfrm>
            <a:off x="502920" y="3209544"/>
            <a:ext cx="1664208" cy="731520"/>
          </a:xfrm>
          <a:prstGeom prst="rect">
            <a:avLst/>
          </a:prstGeom>
          <a:noFill/>
          <a:ln/>
        </p:spPr>
        <p:txBody>
          <a:bodyPr wrap="square" lIns="254" tIns="254" rIns="254" bIns="254" rtlCol="0" anchor="ctr">
            <a:normAutofit/>
          </a:bodyPr>
          <a:lstStyle/>
          <a:p>
            <a:pPr marL="0" indent="0" algn="ctr">
              <a:buNone/>
            </a:pPr>
            <a:r>
              <a:rPr lang="en-US" sz="1800" b="1" dirty="0">
                <a:solidFill>
                  <a:srgbClr val="0C4B3A"/>
                </a:solidFill>
              </a:rPr>
              <a:t>Movement</a:t>
            </a:r>
            <a:endParaRPr lang="en-US" sz="1800" dirty="0"/>
          </a:p>
        </p:txBody>
      </p:sp>
      <p:sp>
        <p:nvSpPr>
          <p:cNvPr id="28" name="Shape 26"/>
          <p:cNvSpPr/>
          <p:nvPr/>
        </p:nvSpPr>
        <p:spPr>
          <a:xfrm>
            <a:off x="2304288" y="3063240"/>
            <a:ext cx="2112264" cy="1024128"/>
          </a:xfrm>
          <a:prstGeom prst="rect">
            <a:avLst/>
          </a:prstGeom>
          <a:solidFill>
            <a:srgbClr val="E8ECE7"/>
          </a:solidFill>
          <a:ln w="10160">
            <a:solidFill>
              <a:srgbClr val="D3DAD5"/>
            </a:solidFill>
            <a:prstDash val="solid"/>
          </a:ln>
        </p:spPr>
        <p:txBody>
          <a:bodyPr/>
          <a:lstStyle/>
          <a:p>
            <a:endParaRPr lang="en-US"/>
          </a:p>
        </p:txBody>
      </p:sp>
      <p:sp>
        <p:nvSpPr>
          <p:cNvPr id="29" name="Text 27"/>
          <p:cNvSpPr/>
          <p:nvPr/>
        </p:nvSpPr>
        <p:spPr>
          <a:xfrm>
            <a:off x="2395728" y="3209544"/>
            <a:ext cx="1929384" cy="731520"/>
          </a:xfrm>
          <a:prstGeom prst="rect">
            <a:avLst/>
          </a:prstGeom>
          <a:noFill/>
          <a:ln/>
        </p:spPr>
        <p:txBody>
          <a:bodyPr wrap="square" lIns="254" tIns="254" rIns="254" bIns="254" rtlCol="0" anchor="ctr">
            <a:normAutofit/>
          </a:bodyPr>
          <a:lstStyle/>
          <a:p>
            <a:pPr marL="0" indent="0" algn="ctr">
              <a:buNone/>
            </a:pPr>
            <a:r>
              <a:rPr lang="en-US" sz="1800" b="1" dirty="0">
                <a:solidFill>
                  <a:srgbClr val="17201D"/>
                </a:solidFill>
              </a:rPr>
              <a:t>More</a:t>
            </a:r>
            <a:endParaRPr lang="en-US" sz="1800" dirty="0"/>
          </a:p>
        </p:txBody>
      </p:sp>
      <p:sp>
        <p:nvSpPr>
          <p:cNvPr id="30" name="Shape 28"/>
          <p:cNvSpPr/>
          <p:nvPr/>
        </p:nvSpPr>
        <p:spPr>
          <a:xfrm>
            <a:off x="4462272" y="3063240"/>
            <a:ext cx="2148840" cy="1024128"/>
          </a:xfrm>
          <a:prstGeom prst="rect">
            <a:avLst/>
          </a:prstGeom>
          <a:solidFill>
            <a:srgbClr val="E8ECE7"/>
          </a:solidFill>
          <a:ln w="10160">
            <a:solidFill>
              <a:srgbClr val="D3DAD5"/>
            </a:solidFill>
            <a:prstDash val="solid"/>
          </a:ln>
        </p:spPr>
        <p:txBody>
          <a:bodyPr/>
          <a:lstStyle/>
          <a:p>
            <a:endParaRPr lang="en-US"/>
          </a:p>
        </p:txBody>
      </p:sp>
      <p:sp>
        <p:nvSpPr>
          <p:cNvPr id="31" name="Text 29"/>
          <p:cNvSpPr/>
          <p:nvPr/>
        </p:nvSpPr>
        <p:spPr>
          <a:xfrm>
            <a:off x="4471482" y="3072494"/>
            <a:ext cx="2135902" cy="1038512"/>
          </a:xfrm>
          <a:prstGeom prst="rect">
            <a:avLst/>
          </a:prstGeom>
          <a:noFill/>
          <a:ln/>
        </p:spPr>
        <p:txBody>
          <a:bodyPr wrap="square" lIns="254" tIns="254" rIns="254" bIns="254" rtlCol="0" anchor="ctr">
            <a:normAutofit/>
          </a:bodyPr>
          <a:lstStyle/>
          <a:p>
            <a:r>
              <a:rPr lang="en-US" sz="1800" dirty="0">
                <a:solidFill>
                  <a:srgbClr val="17201D"/>
                </a:solidFill>
              </a:rPr>
              <a:t>Better </a:t>
            </a:r>
            <a:r>
              <a:rPr lang="en-US" dirty="0">
                <a:solidFill>
                  <a:srgbClr val="17201D"/>
                </a:solidFill>
              </a:rPr>
              <a:t>presence,</a:t>
            </a:r>
            <a:r>
              <a:rPr lang="en-US" sz="1800" dirty="0">
                <a:solidFill>
                  <a:srgbClr val="17201D"/>
                </a:solidFill>
              </a:rPr>
              <a:t> accuracy</a:t>
            </a:r>
            <a:r>
              <a:rPr lang="en-US" dirty="0">
                <a:solidFill>
                  <a:srgbClr val="17201D"/>
                </a:solidFill>
              </a:rPr>
              <a:t> and prevention </a:t>
            </a:r>
            <a:endParaRPr lang="en-US" sz="1800" dirty="0" err="1"/>
          </a:p>
        </p:txBody>
      </p:sp>
      <p:sp>
        <p:nvSpPr>
          <p:cNvPr id="32" name="Shape 30"/>
          <p:cNvSpPr/>
          <p:nvPr/>
        </p:nvSpPr>
        <p:spPr>
          <a:xfrm>
            <a:off x="6656832" y="3063240"/>
            <a:ext cx="2459736" cy="1024128"/>
          </a:xfrm>
          <a:prstGeom prst="rect">
            <a:avLst/>
          </a:prstGeom>
          <a:solidFill>
            <a:srgbClr val="E8ECE7"/>
          </a:solidFill>
          <a:ln w="10160">
            <a:solidFill>
              <a:srgbClr val="D3DAD5"/>
            </a:solidFill>
            <a:prstDash val="solid"/>
          </a:ln>
        </p:spPr>
        <p:txBody>
          <a:bodyPr/>
          <a:lstStyle/>
          <a:p>
            <a:endParaRPr lang="en-US"/>
          </a:p>
        </p:txBody>
      </p:sp>
      <p:sp>
        <p:nvSpPr>
          <p:cNvPr id="33" name="Text 31"/>
          <p:cNvSpPr/>
          <p:nvPr/>
        </p:nvSpPr>
        <p:spPr>
          <a:xfrm>
            <a:off x="6748272" y="3209544"/>
            <a:ext cx="2276856" cy="731520"/>
          </a:xfrm>
          <a:prstGeom prst="rect">
            <a:avLst/>
          </a:prstGeom>
          <a:noFill/>
          <a:ln/>
        </p:spPr>
        <p:txBody>
          <a:bodyPr wrap="square" lIns="254" tIns="254" rIns="254" bIns="254" rtlCol="0" anchor="ctr">
            <a:normAutofit fontScale="92500" lnSpcReduction="10000"/>
          </a:bodyPr>
          <a:lstStyle/>
          <a:p>
            <a:r>
              <a:rPr lang="en-US" sz="1800" dirty="0">
                <a:solidFill>
                  <a:srgbClr val="17201D"/>
                </a:solidFill>
              </a:rPr>
              <a:t>Two positioning cues </a:t>
            </a:r>
            <a:r>
              <a:rPr lang="en-US" dirty="0">
                <a:solidFill>
                  <a:srgbClr val="17201D"/>
                </a:solidFill>
              </a:rPr>
              <a:t>per match, 5-7 o'clock, try line work</a:t>
            </a:r>
            <a:endParaRPr lang="en-US" sz="1800" dirty="0">
              <a:solidFill>
                <a:srgbClr val="17201D"/>
              </a:solidFill>
            </a:endParaRPr>
          </a:p>
        </p:txBody>
      </p:sp>
      <p:sp>
        <p:nvSpPr>
          <p:cNvPr id="34" name="Shape 32"/>
          <p:cNvSpPr/>
          <p:nvPr/>
        </p:nvSpPr>
        <p:spPr>
          <a:xfrm>
            <a:off x="9162288" y="3063240"/>
            <a:ext cx="2615184" cy="1024128"/>
          </a:xfrm>
          <a:prstGeom prst="rect">
            <a:avLst/>
          </a:prstGeom>
          <a:solidFill>
            <a:srgbClr val="E8ECE7"/>
          </a:solidFill>
          <a:ln w="10160">
            <a:solidFill>
              <a:srgbClr val="D3DAD5"/>
            </a:solidFill>
            <a:prstDash val="solid"/>
          </a:ln>
        </p:spPr>
        <p:txBody>
          <a:bodyPr/>
          <a:lstStyle/>
          <a:p>
            <a:endParaRPr lang="en-US"/>
          </a:p>
        </p:txBody>
      </p:sp>
      <p:sp>
        <p:nvSpPr>
          <p:cNvPr id="35" name="Text 33"/>
          <p:cNvSpPr/>
          <p:nvPr/>
        </p:nvSpPr>
        <p:spPr>
          <a:xfrm>
            <a:off x="9253728" y="3209544"/>
            <a:ext cx="2432304" cy="731520"/>
          </a:xfrm>
          <a:prstGeom prst="rect">
            <a:avLst/>
          </a:prstGeom>
          <a:noFill/>
          <a:ln/>
        </p:spPr>
        <p:txBody>
          <a:bodyPr wrap="square" lIns="254" tIns="254" rIns="254" bIns="254" rtlCol="0" anchor="ctr">
            <a:normAutofit/>
          </a:bodyPr>
          <a:lstStyle/>
          <a:p>
            <a:pPr marL="0" indent="0" algn="l">
              <a:buNone/>
            </a:pPr>
            <a:r>
              <a:rPr lang="en-US" sz="1800" dirty="0">
                <a:solidFill>
                  <a:srgbClr val="17201D"/>
                </a:solidFill>
              </a:rPr>
              <a:t>Video shows earlier arrival</a:t>
            </a:r>
            <a:endParaRPr lang="en-US" sz="1800" dirty="0"/>
          </a:p>
        </p:txBody>
      </p:sp>
      <p:sp>
        <p:nvSpPr>
          <p:cNvPr id="36" name="Shape 34"/>
          <p:cNvSpPr/>
          <p:nvPr/>
        </p:nvSpPr>
        <p:spPr>
          <a:xfrm>
            <a:off x="411480" y="4142232"/>
            <a:ext cx="1847088" cy="1024128"/>
          </a:xfrm>
          <a:prstGeom prst="rect">
            <a:avLst/>
          </a:prstGeom>
          <a:solidFill>
            <a:srgbClr val="FFFFFF"/>
          </a:solidFill>
          <a:ln w="10160">
            <a:solidFill>
              <a:srgbClr val="D3DAD5"/>
            </a:solidFill>
            <a:prstDash val="solid"/>
          </a:ln>
        </p:spPr>
        <p:txBody>
          <a:bodyPr/>
          <a:lstStyle/>
          <a:p>
            <a:endParaRPr lang="en-US"/>
          </a:p>
        </p:txBody>
      </p:sp>
      <p:sp>
        <p:nvSpPr>
          <p:cNvPr id="37" name="Text 35"/>
          <p:cNvSpPr/>
          <p:nvPr/>
        </p:nvSpPr>
        <p:spPr>
          <a:xfrm>
            <a:off x="502920" y="4288536"/>
            <a:ext cx="1664208" cy="731520"/>
          </a:xfrm>
          <a:prstGeom prst="rect">
            <a:avLst/>
          </a:prstGeom>
          <a:noFill/>
          <a:ln/>
        </p:spPr>
        <p:txBody>
          <a:bodyPr wrap="square" lIns="254" tIns="254" rIns="254" bIns="254" rtlCol="0" anchor="ctr">
            <a:normAutofit/>
          </a:bodyPr>
          <a:lstStyle/>
          <a:p>
            <a:pPr marL="0" indent="0" algn="ctr">
              <a:buNone/>
            </a:pPr>
            <a:r>
              <a:rPr lang="en-US" sz="1800" b="1" dirty="0">
                <a:solidFill>
                  <a:srgbClr val="0C4B3A"/>
                </a:solidFill>
              </a:rPr>
              <a:t>Presence</a:t>
            </a:r>
            <a:endParaRPr lang="en-US" sz="1800" dirty="0"/>
          </a:p>
        </p:txBody>
      </p:sp>
      <p:sp>
        <p:nvSpPr>
          <p:cNvPr id="38" name="Shape 36"/>
          <p:cNvSpPr/>
          <p:nvPr/>
        </p:nvSpPr>
        <p:spPr>
          <a:xfrm>
            <a:off x="2304288" y="4142232"/>
            <a:ext cx="2112264" cy="1024128"/>
          </a:xfrm>
          <a:prstGeom prst="rect">
            <a:avLst/>
          </a:prstGeom>
          <a:solidFill>
            <a:srgbClr val="FFFFFF"/>
          </a:solidFill>
          <a:ln w="10160">
            <a:solidFill>
              <a:srgbClr val="D3DAD5"/>
            </a:solidFill>
            <a:prstDash val="solid"/>
          </a:ln>
        </p:spPr>
        <p:txBody>
          <a:bodyPr/>
          <a:lstStyle/>
          <a:p>
            <a:endParaRPr lang="en-US"/>
          </a:p>
        </p:txBody>
      </p:sp>
      <p:sp>
        <p:nvSpPr>
          <p:cNvPr id="39" name="Text 37"/>
          <p:cNvSpPr/>
          <p:nvPr/>
        </p:nvSpPr>
        <p:spPr>
          <a:xfrm>
            <a:off x="2395728" y="4288536"/>
            <a:ext cx="1929384" cy="731520"/>
          </a:xfrm>
          <a:prstGeom prst="rect">
            <a:avLst/>
          </a:prstGeom>
          <a:noFill/>
          <a:ln/>
        </p:spPr>
        <p:txBody>
          <a:bodyPr wrap="square" lIns="254" tIns="254" rIns="254" bIns="254" rtlCol="0" anchor="ctr">
            <a:normAutofit/>
          </a:bodyPr>
          <a:lstStyle/>
          <a:p>
            <a:pPr marL="0" indent="0" algn="ctr">
              <a:buNone/>
            </a:pPr>
            <a:r>
              <a:rPr lang="en-US" sz="1800" b="1" dirty="0">
                <a:solidFill>
                  <a:srgbClr val="17201D"/>
                </a:solidFill>
              </a:rPr>
              <a:t>Differently</a:t>
            </a:r>
            <a:endParaRPr lang="en-US" sz="1800" dirty="0"/>
          </a:p>
        </p:txBody>
      </p:sp>
      <p:sp>
        <p:nvSpPr>
          <p:cNvPr id="40" name="Shape 38"/>
          <p:cNvSpPr/>
          <p:nvPr/>
        </p:nvSpPr>
        <p:spPr>
          <a:xfrm>
            <a:off x="4462272" y="4142232"/>
            <a:ext cx="2148840" cy="1024128"/>
          </a:xfrm>
          <a:prstGeom prst="rect">
            <a:avLst/>
          </a:prstGeom>
          <a:solidFill>
            <a:srgbClr val="FFFFFF"/>
          </a:solidFill>
          <a:ln w="10160">
            <a:solidFill>
              <a:srgbClr val="D3DAD5"/>
            </a:solidFill>
            <a:prstDash val="solid"/>
          </a:ln>
        </p:spPr>
        <p:txBody>
          <a:bodyPr/>
          <a:lstStyle/>
          <a:p>
            <a:endParaRPr lang="en-US"/>
          </a:p>
        </p:txBody>
      </p:sp>
      <p:sp>
        <p:nvSpPr>
          <p:cNvPr id="41" name="Text 39"/>
          <p:cNvSpPr/>
          <p:nvPr/>
        </p:nvSpPr>
        <p:spPr>
          <a:xfrm>
            <a:off x="4553712" y="4288536"/>
            <a:ext cx="1965960" cy="731520"/>
          </a:xfrm>
          <a:prstGeom prst="rect">
            <a:avLst/>
          </a:prstGeom>
          <a:noFill/>
          <a:ln/>
        </p:spPr>
        <p:txBody>
          <a:bodyPr wrap="square" lIns="254" tIns="254" rIns="254" bIns="254" rtlCol="0" anchor="ctr">
            <a:normAutofit/>
          </a:bodyPr>
          <a:lstStyle/>
          <a:p>
            <a:r>
              <a:rPr lang="en-US" dirty="0">
                <a:solidFill>
                  <a:srgbClr val="17201D"/>
                </a:solidFill>
              </a:rPr>
              <a:t>Trust and credibility</a:t>
            </a:r>
            <a:endParaRPr lang="en-US" sz="1800" dirty="0">
              <a:solidFill>
                <a:srgbClr val="17201D"/>
              </a:solidFill>
            </a:endParaRPr>
          </a:p>
        </p:txBody>
      </p:sp>
      <p:sp>
        <p:nvSpPr>
          <p:cNvPr id="42" name="Shape 40"/>
          <p:cNvSpPr/>
          <p:nvPr/>
        </p:nvSpPr>
        <p:spPr>
          <a:xfrm>
            <a:off x="6656832" y="4142232"/>
            <a:ext cx="2459736" cy="1024128"/>
          </a:xfrm>
          <a:prstGeom prst="rect">
            <a:avLst/>
          </a:prstGeom>
          <a:solidFill>
            <a:srgbClr val="FFFFFF"/>
          </a:solidFill>
          <a:ln w="10160">
            <a:solidFill>
              <a:srgbClr val="D3DAD5"/>
            </a:solidFill>
            <a:prstDash val="solid"/>
          </a:ln>
        </p:spPr>
        <p:txBody>
          <a:bodyPr/>
          <a:lstStyle/>
          <a:p>
            <a:endParaRPr lang="en-US"/>
          </a:p>
        </p:txBody>
      </p:sp>
      <p:sp>
        <p:nvSpPr>
          <p:cNvPr id="43" name="Text 41"/>
          <p:cNvSpPr/>
          <p:nvPr/>
        </p:nvSpPr>
        <p:spPr>
          <a:xfrm>
            <a:off x="6748272" y="4288536"/>
            <a:ext cx="2276856" cy="731520"/>
          </a:xfrm>
          <a:prstGeom prst="rect">
            <a:avLst/>
          </a:prstGeom>
          <a:noFill/>
          <a:ln/>
        </p:spPr>
        <p:txBody>
          <a:bodyPr wrap="square" lIns="254" tIns="254" rIns="254" bIns="254" rtlCol="0" anchor="ctr">
            <a:normAutofit fontScale="92500" lnSpcReduction="10000"/>
          </a:bodyPr>
          <a:lstStyle/>
          <a:p>
            <a:r>
              <a:rPr lang="en-US" dirty="0">
                <a:solidFill>
                  <a:srgbClr val="17201D"/>
                </a:solidFill>
              </a:rPr>
              <a:t>Rehearse and use</a:t>
            </a:r>
            <a:r>
              <a:rPr lang="en-US" sz="1800" dirty="0">
                <a:solidFill>
                  <a:srgbClr val="17201D"/>
                </a:solidFill>
              </a:rPr>
              <a:t> shorter captain messages</a:t>
            </a:r>
            <a:endParaRPr lang="en-US" sz="1800" dirty="0"/>
          </a:p>
        </p:txBody>
      </p:sp>
      <p:sp>
        <p:nvSpPr>
          <p:cNvPr id="44" name="Shape 42"/>
          <p:cNvSpPr/>
          <p:nvPr/>
        </p:nvSpPr>
        <p:spPr>
          <a:xfrm>
            <a:off x="9162288" y="4142232"/>
            <a:ext cx="2615184" cy="1024128"/>
          </a:xfrm>
          <a:prstGeom prst="rect">
            <a:avLst/>
          </a:prstGeom>
          <a:solidFill>
            <a:srgbClr val="FFFFFF"/>
          </a:solidFill>
          <a:ln w="10160">
            <a:solidFill>
              <a:srgbClr val="D3DAD5"/>
            </a:solidFill>
            <a:prstDash val="solid"/>
          </a:ln>
        </p:spPr>
        <p:txBody>
          <a:bodyPr/>
          <a:lstStyle/>
          <a:p>
            <a:endParaRPr lang="en-US"/>
          </a:p>
        </p:txBody>
      </p:sp>
      <p:sp>
        <p:nvSpPr>
          <p:cNvPr id="45" name="Text 43"/>
          <p:cNvSpPr/>
          <p:nvPr/>
        </p:nvSpPr>
        <p:spPr>
          <a:xfrm>
            <a:off x="9253728" y="4288536"/>
            <a:ext cx="2432304" cy="731520"/>
          </a:xfrm>
          <a:prstGeom prst="rect">
            <a:avLst/>
          </a:prstGeom>
          <a:noFill/>
          <a:ln/>
        </p:spPr>
        <p:txBody>
          <a:bodyPr wrap="square" lIns="254" tIns="254" rIns="254" bIns="254" rtlCol="0" anchor="ctr">
            <a:normAutofit/>
          </a:bodyPr>
          <a:lstStyle/>
          <a:p>
            <a:pPr marL="0" indent="0" algn="l">
              <a:buNone/>
            </a:pPr>
            <a:r>
              <a:rPr lang="en-US" sz="1800" dirty="0">
                <a:solidFill>
                  <a:srgbClr val="17201D"/>
                </a:solidFill>
              </a:rPr>
              <a:t>Fewer repeated conversations</a:t>
            </a:r>
            <a:endParaRPr lang="en-US" sz="1800" dirty="0"/>
          </a:p>
        </p:txBody>
      </p:sp>
      <p:sp>
        <p:nvSpPr>
          <p:cNvPr id="46" name="Text 44"/>
          <p:cNvSpPr/>
          <p:nvPr/>
        </p:nvSpPr>
        <p:spPr>
          <a:xfrm>
            <a:off x="822960" y="5449824"/>
            <a:ext cx="10561320" cy="457200"/>
          </a:xfrm>
          <a:prstGeom prst="rect">
            <a:avLst/>
          </a:prstGeom>
          <a:noFill/>
          <a:ln/>
        </p:spPr>
        <p:txBody>
          <a:bodyPr wrap="square" lIns="0" tIns="0" rIns="0" bIns="0" rtlCol="0" anchor="ctr"/>
          <a:lstStyle/>
          <a:p>
            <a:pPr marL="0" indent="0" algn="ctr">
              <a:buNone/>
            </a:pPr>
            <a:r>
              <a:rPr lang="en-US" sz="2000" b="1" dirty="0">
                <a:solidFill>
                  <a:srgbClr val="0C4B3A"/>
                </a:solidFill>
              </a:rPr>
              <a:t>Test: can you explain how the change improves the players’ match-day experience?</a:t>
            </a:r>
            <a:endParaRPr lang="en-US" sz="2000" dirty="0"/>
          </a:p>
        </p:txBody>
      </p:sp>
      <p:sp>
        <p:nvSpPr>
          <p:cNvPr id="47"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1" cy="1"/>
          <a:chOff x="0" y="0"/>
          <a:chExt cx="1" cy="1"/>
        </a:xfrm>
      </p:grpSpPr>
      <p:sp>
        <p:nvSpPr>
          <p:cNvPr id="2" name="Text 0"/>
          <p:cNvSpPr/>
          <p:nvPr/>
        </p:nvSpPr>
        <p:spPr>
          <a:xfrm>
            <a:off x="594360" y="347472"/>
            <a:ext cx="8961120" cy="420624"/>
          </a:xfrm>
          <a:prstGeom prst="rect">
            <a:avLst/>
          </a:prstGeom>
          <a:noFill/>
          <a:ln/>
        </p:spPr>
        <p:txBody>
          <a:bodyPr wrap="square" lIns="0" tIns="0" rIns="0" bIns="0" rtlCol="0" anchor="ctr"/>
          <a:lstStyle/>
          <a:p>
            <a:pPr marL="0" indent="0">
              <a:buNone/>
            </a:pPr>
            <a:r>
              <a:rPr lang="en-US" sz="2600" b="1" dirty="0">
                <a:solidFill>
                  <a:srgbClr val="17201D"/>
                </a:solidFill>
                <a:latin typeface="Aptos Display" pitchFamily="34" charset="0"/>
                <a:ea typeface="Aptos Display" pitchFamily="34" charset="-122"/>
                <a:cs typeface="Aptos Display" pitchFamily="34" charset="-120"/>
              </a:rPr>
              <a:t>Pressure-test the plan</a:t>
            </a:r>
            <a:endParaRPr lang="en-US" sz="2600" dirty="0"/>
          </a:p>
        </p:txBody>
      </p:sp>
      <p:sp>
        <p:nvSpPr>
          <p:cNvPr id="3" name="Text 1"/>
          <p:cNvSpPr/>
          <p:nvPr/>
        </p:nvSpPr>
        <p:spPr>
          <a:xfrm>
            <a:off x="603504" y="850392"/>
            <a:ext cx="9692640" cy="256032"/>
          </a:xfrm>
          <a:prstGeom prst="rect">
            <a:avLst/>
          </a:prstGeom>
          <a:noFill/>
          <a:ln/>
        </p:spPr>
        <p:txBody>
          <a:bodyPr wrap="square" lIns="0" tIns="0" rIns="0" bIns="0" rtlCol="0" anchor="ctr"/>
          <a:lstStyle/>
          <a:p>
            <a:pPr marL="0" indent="0">
              <a:buNone/>
            </a:pPr>
            <a:r>
              <a:rPr lang="en-US" sz="1800" dirty="0">
                <a:solidFill>
                  <a:srgbClr val="65716B"/>
                </a:solidFill>
              </a:rPr>
              <a:t>Three questions. Four minutes. Ruthless editing.</a:t>
            </a:r>
            <a:endParaRPr lang="en-US" sz="1800" dirty="0"/>
          </a:p>
        </p:txBody>
      </p:sp>
      <p:sp>
        <p:nvSpPr>
          <p:cNvPr id="4" name="Shape 2"/>
          <p:cNvSpPr/>
          <p:nvPr/>
        </p:nvSpPr>
        <p:spPr>
          <a:xfrm>
            <a:off x="10241280" y="274320"/>
            <a:ext cx="1417320" cy="530352"/>
          </a:xfrm>
          <a:prstGeom prst="roundRect">
            <a:avLst>
              <a:gd name="adj" fmla="val 13793"/>
            </a:avLst>
          </a:prstGeom>
          <a:solidFill>
            <a:srgbClr val="0C4B3A"/>
          </a:solidFill>
          <a:ln w="12700">
            <a:solidFill>
              <a:srgbClr val="0C4B3A"/>
            </a:solidFill>
            <a:prstDash val="solid"/>
          </a:ln>
        </p:spPr>
        <p:txBody>
          <a:bodyPr/>
          <a:lstStyle/>
          <a:p>
            <a:endParaRPr lang="en-US"/>
          </a:p>
        </p:txBody>
      </p:sp>
      <p:sp>
        <p:nvSpPr>
          <p:cNvPr id="5" name="Text 3"/>
          <p:cNvSpPr/>
          <p:nvPr/>
        </p:nvSpPr>
        <p:spPr>
          <a:xfrm>
            <a:off x="10241280" y="438912"/>
            <a:ext cx="1417320" cy="201168"/>
          </a:xfrm>
          <a:prstGeom prst="rect">
            <a:avLst/>
          </a:prstGeom>
          <a:noFill/>
          <a:ln/>
        </p:spPr>
        <p:txBody>
          <a:bodyPr wrap="square" lIns="0" tIns="0" rIns="0" bIns="0" rtlCol="0" anchor="ctr"/>
          <a:lstStyle/>
          <a:p>
            <a:pPr marL="0" indent="0" algn="ctr">
              <a:buNone/>
            </a:pPr>
            <a:r>
              <a:rPr lang="en-US" sz="1800" b="1" dirty="0">
                <a:solidFill>
                  <a:srgbClr val="FFFFFF"/>
                </a:solidFill>
              </a:rPr>
              <a:t>4 MIN</a:t>
            </a:r>
            <a:endParaRPr lang="en-US" sz="1800" dirty="0"/>
          </a:p>
        </p:txBody>
      </p:sp>
      <p:sp>
        <p:nvSpPr>
          <p:cNvPr id="6" name="Shape 4"/>
          <p:cNvSpPr/>
          <p:nvPr/>
        </p:nvSpPr>
        <p:spPr>
          <a:xfrm>
            <a:off x="694944" y="1444752"/>
            <a:ext cx="3456432" cy="3383280"/>
          </a:xfrm>
          <a:prstGeom prst="roundRect">
            <a:avLst>
              <a:gd name="adj" fmla="val 2162"/>
            </a:avLst>
          </a:prstGeom>
          <a:solidFill>
            <a:srgbClr val="FFFFFF"/>
          </a:solidFill>
          <a:ln w="15240">
            <a:solidFill>
              <a:srgbClr val="D5DDD7"/>
            </a:solidFill>
            <a:prstDash val="solid"/>
          </a:ln>
          <a:effectLst>
            <a:outerShdw blurRad="12700" dist="3175" dir="2700000" algn="bl" rotWithShape="0">
              <a:srgbClr val="000000">
                <a:alpha val="10000"/>
              </a:srgbClr>
            </a:outerShdw>
          </a:effectLst>
        </p:spPr>
        <p:txBody>
          <a:bodyPr/>
          <a:lstStyle/>
          <a:p>
            <a:endParaRPr lang="en-US"/>
          </a:p>
        </p:txBody>
      </p:sp>
      <p:sp>
        <p:nvSpPr>
          <p:cNvPr id="7" name="Text 5"/>
          <p:cNvSpPr/>
          <p:nvPr/>
        </p:nvSpPr>
        <p:spPr>
          <a:xfrm>
            <a:off x="969264" y="1847088"/>
            <a:ext cx="2907792" cy="475488"/>
          </a:xfrm>
          <a:prstGeom prst="rect">
            <a:avLst/>
          </a:prstGeom>
          <a:noFill/>
          <a:ln/>
        </p:spPr>
        <p:txBody>
          <a:bodyPr wrap="square" lIns="0" tIns="0" rIns="0" bIns="0" rtlCol="0" anchor="ctr"/>
          <a:lstStyle/>
          <a:p>
            <a:pPr marL="0" indent="0" algn="ctr">
              <a:buNone/>
            </a:pPr>
            <a:r>
              <a:rPr lang="en-US" sz="2300" b="1" dirty="0">
                <a:solidFill>
                  <a:srgbClr val="0C4B3A"/>
                </a:solidFill>
              </a:rPr>
              <a:t>GAME?</a:t>
            </a:r>
            <a:endParaRPr lang="en-US" sz="2300" dirty="0"/>
          </a:p>
        </p:txBody>
      </p:sp>
      <p:sp>
        <p:nvSpPr>
          <p:cNvPr id="8" name="Text 6"/>
          <p:cNvSpPr/>
          <p:nvPr/>
        </p:nvSpPr>
        <p:spPr>
          <a:xfrm>
            <a:off x="1078992" y="2724912"/>
            <a:ext cx="2688336" cy="749808"/>
          </a:xfrm>
          <a:prstGeom prst="rect">
            <a:avLst/>
          </a:prstGeom>
          <a:noFill/>
          <a:ln/>
        </p:spPr>
        <p:txBody>
          <a:bodyPr wrap="square" lIns="254" tIns="254" rIns="254" bIns="254" rtlCol="0" anchor="ctr"/>
          <a:lstStyle/>
          <a:p>
            <a:pPr algn="ctr"/>
            <a:r>
              <a:rPr lang="en-US" b="1" dirty="0">
                <a:solidFill>
                  <a:srgbClr val="17201D"/>
                </a:solidFill>
              </a:rPr>
              <a:t>Is the benefit to </a:t>
            </a:r>
            <a:br>
              <a:rPr lang="en-US" b="1" dirty="0">
                <a:solidFill>
                  <a:srgbClr val="17201D"/>
                </a:solidFill>
              </a:rPr>
            </a:br>
            <a:r>
              <a:rPr lang="en-US" sz="1800" b="1" dirty="0">
                <a:solidFill>
                  <a:srgbClr val="17201D"/>
                </a:solidFill>
              </a:rPr>
              <a:t>the </a:t>
            </a:r>
            <a:r>
              <a:rPr lang="en-US" b="1" dirty="0">
                <a:solidFill>
                  <a:srgbClr val="17201D"/>
                </a:solidFill>
              </a:rPr>
              <a:t>game clear</a:t>
            </a:r>
            <a:r>
              <a:rPr lang="en-US" sz="1800" b="1" dirty="0">
                <a:solidFill>
                  <a:srgbClr val="17201D"/>
                </a:solidFill>
              </a:rPr>
              <a:t>?</a:t>
            </a:r>
            <a:endParaRPr lang="en-US" sz="1800" dirty="0"/>
          </a:p>
        </p:txBody>
      </p:sp>
      <p:sp>
        <p:nvSpPr>
          <p:cNvPr id="9" name="Text 7"/>
          <p:cNvSpPr/>
          <p:nvPr/>
        </p:nvSpPr>
        <p:spPr>
          <a:xfrm>
            <a:off x="1929384" y="3794760"/>
            <a:ext cx="987552" cy="438912"/>
          </a:xfrm>
          <a:prstGeom prst="rect">
            <a:avLst/>
          </a:prstGeom>
          <a:noFill/>
          <a:ln/>
        </p:spPr>
        <p:txBody>
          <a:bodyPr wrap="square" lIns="0" tIns="0" rIns="0" bIns="0" rtlCol="0" anchor="ctr"/>
          <a:lstStyle/>
          <a:p>
            <a:pPr marL="0" indent="0" algn="ctr">
              <a:buNone/>
            </a:pPr>
            <a:r>
              <a:rPr lang="en-US" sz="2500" b="1" dirty="0">
                <a:solidFill>
                  <a:srgbClr val="D39A28"/>
                </a:solidFill>
              </a:rPr>
              <a:t>👁</a:t>
            </a:r>
            <a:endParaRPr lang="en-US" sz="2500" dirty="0"/>
          </a:p>
        </p:txBody>
      </p:sp>
      <p:sp>
        <p:nvSpPr>
          <p:cNvPr id="10" name="Shape 8"/>
          <p:cNvSpPr/>
          <p:nvPr/>
        </p:nvSpPr>
        <p:spPr>
          <a:xfrm>
            <a:off x="4517136" y="1444752"/>
            <a:ext cx="3456432" cy="3383280"/>
          </a:xfrm>
          <a:prstGeom prst="roundRect">
            <a:avLst>
              <a:gd name="adj" fmla="val 2162"/>
            </a:avLst>
          </a:prstGeom>
          <a:solidFill>
            <a:srgbClr val="0C4B3A"/>
          </a:solidFill>
          <a:ln w="15240">
            <a:solidFill>
              <a:srgbClr val="0C4B3A"/>
            </a:solidFill>
            <a:prstDash val="solid"/>
          </a:ln>
          <a:effectLst>
            <a:outerShdw blurRad="12700" dist="3175" dir="2700000" algn="bl" rotWithShape="0">
              <a:srgbClr val="000000">
                <a:alpha val="10000"/>
              </a:srgbClr>
            </a:outerShdw>
          </a:effectLst>
        </p:spPr>
        <p:txBody>
          <a:bodyPr/>
          <a:lstStyle/>
          <a:p>
            <a:endParaRPr lang="en-US"/>
          </a:p>
        </p:txBody>
      </p:sp>
      <p:sp>
        <p:nvSpPr>
          <p:cNvPr id="11" name="Text 9"/>
          <p:cNvSpPr/>
          <p:nvPr/>
        </p:nvSpPr>
        <p:spPr>
          <a:xfrm>
            <a:off x="4791456" y="1847088"/>
            <a:ext cx="2907792" cy="475488"/>
          </a:xfrm>
          <a:prstGeom prst="rect">
            <a:avLst/>
          </a:prstGeom>
          <a:noFill/>
          <a:ln/>
        </p:spPr>
        <p:txBody>
          <a:bodyPr wrap="square" lIns="0" tIns="0" rIns="0" bIns="0" rtlCol="0" anchor="ctr"/>
          <a:lstStyle/>
          <a:p>
            <a:pPr marL="0" indent="0" algn="ctr">
              <a:buNone/>
            </a:pPr>
            <a:r>
              <a:rPr lang="en-US" sz="2300" b="1" dirty="0">
                <a:solidFill>
                  <a:srgbClr val="F3D88B"/>
                </a:solidFill>
              </a:rPr>
              <a:t>PRIORITY?</a:t>
            </a:r>
            <a:endParaRPr lang="en-US" sz="2300" dirty="0"/>
          </a:p>
        </p:txBody>
      </p:sp>
      <p:sp>
        <p:nvSpPr>
          <p:cNvPr id="12" name="Text 10"/>
          <p:cNvSpPr/>
          <p:nvPr/>
        </p:nvSpPr>
        <p:spPr>
          <a:xfrm>
            <a:off x="4901184" y="2724912"/>
            <a:ext cx="2688336" cy="749808"/>
          </a:xfrm>
          <a:prstGeom prst="rect">
            <a:avLst/>
          </a:prstGeom>
          <a:noFill/>
          <a:ln/>
        </p:spPr>
        <p:txBody>
          <a:bodyPr wrap="square" lIns="254" tIns="254" rIns="254" bIns="254" rtlCol="0" anchor="ctr"/>
          <a:lstStyle/>
          <a:p>
            <a:pPr marL="0" indent="0" algn="ctr">
              <a:buNone/>
            </a:pPr>
            <a:r>
              <a:rPr lang="en-US" sz="1800" b="1" dirty="0">
                <a:solidFill>
                  <a:srgbClr val="FFFFFF"/>
                </a:solidFill>
              </a:rPr>
              <a:t>Does it serve a real development priority?</a:t>
            </a:r>
            <a:endParaRPr lang="en-US" sz="1800" dirty="0"/>
          </a:p>
        </p:txBody>
      </p:sp>
      <p:sp>
        <p:nvSpPr>
          <p:cNvPr id="13" name="Text 11"/>
          <p:cNvSpPr/>
          <p:nvPr/>
        </p:nvSpPr>
        <p:spPr>
          <a:xfrm>
            <a:off x="5751576" y="3794760"/>
            <a:ext cx="987552" cy="438912"/>
          </a:xfrm>
          <a:prstGeom prst="rect">
            <a:avLst/>
          </a:prstGeom>
          <a:noFill/>
          <a:ln/>
        </p:spPr>
        <p:txBody>
          <a:bodyPr wrap="square" lIns="0" tIns="0" rIns="0" bIns="0" rtlCol="0" anchor="ctr"/>
          <a:lstStyle/>
          <a:p>
            <a:pPr marL="0" indent="0" algn="ctr">
              <a:buNone/>
            </a:pPr>
            <a:r>
              <a:rPr lang="en-US" sz="2500" b="1" dirty="0">
                <a:solidFill>
                  <a:srgbClr val="FFFFFF"/>
                </a:solidFill>
              </a:rPr>
              <a:t>↻</a:t>
            </a:r>
            <a:endParaRPr lang="en-US" sz="2500" dirty="0"/>
          </a:p>
        </p:txBody>
      </p:sp>
      <p:sp>
        <p:nvSpPr>
          <p:cNvPr id="14" name="Shape 12"/>
          <p:cNvSpPr/>
          <p:nvPr/>
        </p:nvSpPr>
        <p:spPr>
          <a:xfrm>
            <a:off x="8339328" y="1444752"/>
            <a:ext cx="3456432" cy="3383280"/>
          </a:xfrm>
          <a:prstGeom prst="roundRect">
            <a:avLst>
              <a:gd name="adj" fmla="val 2162"/>
            </a:avLst>
          </a:prstGeom>
          <a:solidFill>
            <a:srgbClr val="FFFFFF"/>
          </a:solidFill>
          <a:ln w="15240">
            <a:solidFill>
              <a:srgbClr val="D5DDD7"/>
            </a:solidFill>
            <a:prstDash val="solid"/>
          </a:ln>
          <a:effectLst>
            <a:outerShdw blurRad="12700" dist="3175" dir="2700000" algn="bl" rotWithShape="0">
              <a:srgbClr val="000000">
                <a:alpha val="10000"/>
              </a:srgbClr>
            </a:outerShdw>
          </a:effectLst>
        </p:spPr>
        <p:txBody>
          <a:bodyPr/>
          <a:lstStyle/>
          <a:p>
            <a:endParaRPr lang="en-US"/>
          </a:p>
        </p:txBody>
      </p:sp>
      <p:sp>
        <p:nvSpPr>
          <p:cNvPr id="15" name="Text 13"/>
          <p:cNvSpPr/>
          <p:nvPr/>
        </p:nvSpPr>
        <p:spPr>
          <a:xfrm>
            <a:off x="8613648" y="1847088"/>
            <a:ext cx="2907792" cy="475488"/>
          </a:xfrm>
          <a:prstGeom prst="rect">
            <a:avLst/>
          </a:prstGeom>
          <a:noFill/>
          <a:ln/>
        </p:spPr>
        <p:txBody>
          <a:bodyPr wrap="square" lIns="0" tIns="0" rIns="0" bIns="0" rtlCol="0" anchor="ctr"/>
          <a:lstStyle/>
          <a:p>
            <a:pPr marL="0" indent="0" algn="ctr">
              <a:buNone/>
            </a:pPr>
            <a:r>
              <a:rPr lang="en-US" sz="2300" b="1" dirty="0">
                <a:solidFill>
                  <a:srgbClr val="0C4B3A"/>
                </a:solidFill>
              </a:rPr>
              <a:t>CHANGE?</a:t>
            </a:r>
            <a:endParaRPr lang="en-US" sz="2300" dirty="0"/>
          </a:p>
        </p:txBody>
      </p:sp>
      <p:sp>
        <p:nvSpPr>
          <p:cNvPr id="16" name="Text 14"/>
          <p:cNvSpPr/>
          <p:nvPr/>
        </p:nvSpPr>
        <p:spPr>
          <a:xfrm>
            <a:off x="8723376" y="2724912"/>
            <a:ext cx="2688336" cy="749808"/>
          </a:xfrm>
          <a:prstGeom prst="rect">
            <a:avLst/>
          </a:prstGeom>
          <a:noFill/>
          <a:ln/>
        </p:spPr>
        <p:txBody>
          <a:bodyPr wrap="square" lIns="254" tIns="254" rIns="254" bIns="254" rtlCol="0" anchor="ctr"/>
          <a:lstStyle/>
          <a:p>
            <a:pPr marL="0" indent="0" algn="ctr">
              <a:buNone/>
            </a:pPr>
            <a:r>
              <a:rPr lang="en-US" sz="1800" b="1" dirty="0">
                <a:solidFill>
                  <a:srgbClr val="17201D"/>
                </a:solidFill>
              </a:rPr>
              <a:t>Is it More, Differently, Better, Less or The Same?</a:t>
            </a:r>
            <a:endParaRPr lang="en-US" sz="1800" dirty="0"/>
          </a:p>
        </p:txBody>
      </p:sp>
      <p:sp>
        <p:nvSpPr>
          <p:cNvPr id="17" name="Text 15"/>
          <p:cNvSpPr/>
          <p:nvPr/>
        </p:nvSpPr>
        <p:spPr>
          <a:xfrm>
            <a:off x="9573768" y="3794760"/>
            <a:ext cx="987552" cy="438912"/>
          </a:xfrm>
          <a:prstGeom prst="rect">
            <a:avLst/>
          </a:prstGeom>
          <a:noFill/>
          <a:ln/>
        </p:spPr>
        <p:txBody>
          <a:bodyPr wrap="square" lIns="0" tIns="0" rIns="0" bIns="0" rtlCol="0" anchor="ctr"/>
          <a:lstStyle/>
          <a:p>
            <a:pPr marL="0" indent="0" algn="ctr">
              <a:buNone/>
            </a:pPr>
            <a:r>
              <a:rPr lang="en-US" sz="2500" b="1" dirty="0">
                <a:solidFill>
                  <a:srgbClr val="D39A28"/>
                </a:solidFill>
              </a:rPr>
              <a:t>✓</a:t>
            </a:r>
            <a:endParaRPr lang="en-US" sz="2500" dirty="0"/>
          </a:p>
        </p:txBody>
      </p:sp>
      <p:sp>
        <p:nvSpPr>
          <p:cNvPr id="18" name="Text 16"/>
          <p:cNvSpPr/>
          <p:nvPr/>
        </p:nvSpPr>
        <p:spPr>
          <a:xfrm>
            <a:off x="2103120" y="5321808"/>
            <a:ext cx="7955280" cy="384048"/>
          </a:xfrm>
          <a:prstGeom prst="rect">
            <a:avLst/>
          </a:prstGeom>
          <a:noFill/>
          <a:ln/>
        </p:spPr>
        <p:txBody>
          <a:bodyPr wrap="square" lIns="0" tIns="0" rIns="0" bIns="0" rtlCol="0" anchor="ctr"/>
          <a:lstStyle/>
          <a:p>
            <a:pPr marL="0" indent="0" algn="ctr">
              <a:buNone/>
            </a:pPr>
            <a:r>
              <a:rPr lang="en-US" sz="2000" b="1" dirty="0">
                <a:solidFill>
                  <a:srgbClr val="B6533E"/>
                </a:solidFill>
              </a:rPr>
              <a:t>If the answer is “no”, rewrite it now.</a:t>
            </a:r>
            <a:endParaRPr lang="en-US" sz="2000" dirty="0"/>
          </a:p>
        </p:txBody>
      </p:sp>
      <p:sp>
        <p:nvSpPr>
          <p:cNvPr id="25"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1" cy="1"/>
          <a:chOff x="0" y="0"/>
          <a:chExt cx="1" cy="1"/>
        </a:xfrm>
      </p:grpSpPr>
      <p:sp>
        <p:nvSpPr>
          <p:cNvPr id="2" name="Text 0"/>
          <p:cNvSpPr/>
          <p:nvPr/>
        </p:nvSpPr>
        <p:spPr>
          <a:xfrm>
            <a:off x="594360" y="347472"/>
            <a:ext cx="8961120" cy="420624"/>
          </a:xfrm>
          <a:prstGeom prst="rect">
            <a:avLst/>
          </a:prstGeom>
          <a:noFill/>
          <a:ln/>
        </p:spPr>
        <p:txBody>
          <a:bodyPr wrap="square" lIns="0" tIns="0" rIns="0" bIns="0" rtlCol="0" anchor="ctr"/>
          <a:lstStyle/>
          <a:p>
            <a:pPr marL="0" indent="0">
              <a:buNone/>
            </a:pPr>
            <a:r>
              <a:rPr lang="en-US" sz="2600" b="1" dirty="0">
                <a:solidFill>
                  <a:srgbClr val="17201D"/>
                </a:solidFill>
                <a:latin typeface="Aptos Display" pitchFamily="34" charset="0"/>
                <a:ea typeface="Aptos Display" pitchFamily="34" charset="-122"/>
                <a:cs typeface="Aptos Display" pitchFamily="34" charset="-120"/>
              </a:rPr>
              <a:t>Compress it for match day</a:t>
            </a:r>
            <a:endParaRPr lang="en-US" sz="2600" dirty="0"/>
          </a:p>
        </p:txBody>
      </p:sp>
      <p:sp>
        <p:nvSpPr>
          <p:cNvPr id="3" name="Text 1"/>
          <p:cNvSpPr/>
          <p:nvPr/>
        </p:nvSpPr>
        <p:spPr>
          <a:xfrm>
            <a:off x="603504" y="850392"/>
            <a:ext cx="9692640" cy="256032"/>
          </a:xfrm>
          <a:prstGeom prst="rect">
            <a:avLst/>
          </a:prstGeom>
          <a:noFill/>
          <a:ln/>
        </p:spPr>
        <p:txBody>
          <a:bodyPr wrap="square" lIns="0" tIns="0" rIns="0" bIns="0" rtlCol="0" anchor="ctr"/>
          <a:lstStyle/>
          <a:p>
            <a:pPr marL="0" indent="0">
              <a:buNone/>
            </a:pPr>
            <a:r>
              <a:rPr lang="en-US" sz="1800" dirty="0">
                <a:solidFill>
                  <a:srgbClr val="65716B"/>
                </a:solidFill>
              </a:rPr>
              <a:t>The plan lives in detail. The scorecard carries the cue.</a:t>
            </a:r>
            <a:endParaRPr lang="en-US" sz="1800" dirty="0"/>
          </a:p>
        </p:txBody>
      </p:sp>
      <p:sp>
        <p:nvSpPr>
          <p:cNvPr id="4" name="Shape 2"/>
          <p:cNvSpPr/>
          <p:nvPr/>
        </p:nvSpPr>
        <p:spPr>
          <a:xfrm>
            <a:off x="10241280" y="274320"/>
            <a:ext cx="1417320" cy="530352"/>
          </a:xfrm>
          <a:prstGeom prst="roundRect">
            <a:avLst>
              <a:gd name="adj" fmla="val 13793"/>
            </a:avLst>
          </a:prstGeom>
          <a:solidFill>
            <a:srgbClr val="0C4B3A"/>
          </a:solidFill>
          <a:ln w="12700">
            <a:solidFill>
              <a:srgbClr val="0C4B3A"/>
            </a:solidFill>
            <a:prstDash val="solid"/>
          </a:ln>
        </p:spPr>
        <p:txBody>
          <a:bodyPr/>
          <a:lstStyle/>
          <a:p>
            <a:endParaRPr lang="en-US"/>
          </a:p>
        </p:txBody>
      </p:sp>
      <p:sp>
        <p:nvSpPr>
          <p:cNvPr id="5" name="Text 3"/>
          <p:cNvSpPr/>
          <p:nvPr/>
        </p:nvSpPr>
        <p:spPr>
          <a:xfrm>
            <a:off x="10241280" y="438912"/>
            <a:ext cx="1417320" cy="201168"/>
          </a:xfrm>
          <a:prstGeom prst="rect">
            <a:avLst/>
          </a:prstGeom>
          <a:noFill/>
          <a:ln/>
        </p:spPr>
        <p:txBody>
          <a:bodyPr wrap="square" lIns="0" tIns="0" rIns="0" bIns="0" rtlCol="0" anchor="ctr"/>
          <a:lstStyle/>
          <a:p>
            <a:pPr marL="0" indent="0" algn="ctr">
              <a:buNone/>
            </a:pPr>
            <a:r>
              <a:rPr lang="en-US" sz="1800" b="1" dirty="0">
                <a:solidFill>
                  <a:srgbClr val="FFFFFF"/>
                </a:solidFill>
              </a:rPr>
              <a:t>5 MIN</a:t>
            </a:r>
            <a:endParaRPr lang="en-US" sz="1800" dirty="0"/>
          </a:p>
        </p:txBody>
      </p:sp>
      <p:pic>
        <p:nvPicPr>
          <p:cNvPr id="6" name="Image 0" descr="/mnt/data/work_idp/df5938ac52.png"/>
          <p:cNvPicPr>
            <a:picLocks noChangeAspect="1"/>
          </p:cNvPicPr>
          <p:nvPr/>
        </p:nvPicPr>
        <p:blipFill>
          <a:blip r:embed="rId3"/>
          <a:srcRect l="18750" r="18750"/>
          <a:stretch/>
        </p:blipFill>
        <p:spPr>
          <a:xfrm>
            <a:off x="658368" y="1261872"/>
            <a:ext cx="4251960" cy="4535424"/>
          </a:xfrm>
          <a:prstGeom prst="rect">
            <a:avLst/>
          </a:prstGeom>
        </p:spPr>
      </p:pic>
      <p:sp>
        <p:nvSpPr>
          <p:cNvPr id="7" name="Text 4"/>
          <p:cNvSpPr/>
          <p:nvPr/>
        </p:nvSpPr>
        <p:spPr>
          <a:xfrm>
            <a:off x="5376672" y="1344168"/>
            <a:ext cx="2011680" cy="237744"/>
          </a:xfrm>
          <a:prstGeom prst="rect">
            <a:avLst/>
          </a:prstGeom>
          <a:noFill/>
          <a:ln/>
        </p:spPr>
        <p:txBody>
          <a:bodyPr wrap="square" lIns="0" tIns="0" rIns="0" bIns="0" rtlCol="0" anchor="ctr"/>
          <a:lstStyle/>
          <a:p>
            <a:pPr marL="0" indent="0">
              <a:buNone/>
            </a:pPr>
            <a:r>
              <a:rPr lang="en-US" sz="1800" b="1" kern="0" spc="140" dirty="0">
                <a:solidFill>
                  <a:srgbClr val="D39A28"/>
                </a:solidFill>
              </a:rPr>
              <a:t>FULL PRIORITY</a:t>
            </a:r>
            <a:endParaRPr lang="en-US" sz="1800" dirty="0"/>
          </a:p>
        </p:txBody>
      </p:sp>
      <p:sp>
        <p:nvSpPr>
          <p:cNvPr id="8" name="Text 5"/>
          <p:cNvSpPr/>
          <p:nvPr/>
        </p:nvSpPr>
        <p:spPr>
          <a:xfrm>
            <a:off x="5376672" y="1737360"/>
            <a:ext cx="5623560" cy="640080"/>
          </a:xfrm>
          <a:prstGeom prst="rect">
            <a:avLst/>
          </a:prstGeom>
          <a:noFill/>
          <a:ln/>
        </p:spPr>
        <p:txBody>
          <a:bodyPr wrap="square" lIns="0" tIns="0" rIns="0" bIns="0" rtlCol="0" anchor="ctr"/>
          <a:lstStyle/>
          <a:p>
            <a:pPr marL="0" indent="0">
              <a:buNone/>
            </a:pPr>
            <a:r>
              <a:rPr lang="en-US" sz="2100" b="1" dirty="0">
                <a:solidFill>
                  <a:srgbClr val="17201D"/>
                </a:solidFill>
              </a:rPr>
              <a:t>Recognise repeated infringements and escalate earlier</a:t>
            </a:r>
            <a:endParaRPr lang="en-US" sz="2100" dirty="0"/>
          </a:p>
        </p:txBody>
      </p:sp>
      <p:sp>
        <p:nvSpPr>
          <p:cNvPr id="9" name="Shape 6"/>
          <p:cNvSpPr/>
          <p:nvPr/>
        </p:nvSpPr>
        <p:spPr>
          <a:xfrm>
            <a:off x="7223760" y="2633472"/>
            <a:ext cx="1874520" cy="658368"/>
          </a:xfrm>
          <a:prstGeom prst="chevron">
            <a:avLst/>
          </a:prstGeom>
          <a:solidFill>
            <a:srgbClr val="E8ECE7"/>
          </a:solidFill>
          <a:ln w="12700">
            <a:solidFill>
              <a:srgbClr val="E8ECE7"/>
            </a:solidFill>
            <a:prstDash val="solid"/>
          </a:ln>
        </p:spPr>
        <p:txBody>
          <a:bodyPr/>
          <a:lstStyle/>
          <a:p>
            <a:endParaRPr lang="en-US"/>
          </a:p>
        </p:txBody>
      </p:sp>
      <p:sp>
        <p:nvSpPr>
          <p:cNvPr id="10" name="Text 7"/>
          <p:cNvSpPr/>
          <p:nvPr/>
        </p:nvSpPr>
        <p:spPr>
          <a:xfrm>
            <a:off x="5376672" y="3529584"/>
            <a:ext cx="2103120" cy="237744"/>
          </a:xfrm>
          <a:prstGeom prst="rect">
            <a:avLst/>
          </a:prstGeom>
          <a:noFill/>
          <a:ln/>
        </p:spPr>
        <p:txBody>
          <a:bodyPr wrap="square" lIns="0" tIns="0" rIns="0" bIns="0" rtlCol="0" anchor="ctr"/>
          <a:lstStyle/>
          <a:p>
            <a:pPr marL="0" indent="0">
              <a:buNone/>
            </a:pPr>
            <a:r>
              <a:rPr lang="en-US" sz="1800" b="1" kern="0" spc="140" dirty="0">
                <a:solidFill>
                  <a:srgbClr val="D39A28"/>
                </a:solidFill>
              </a:rPr>
              <a:t>SCORECARD CUE</a:t>
            </a:r>
            <a:endParaRPr lang="en-US" sz="1800" dirty="0"/>
          </a:p>
        </p:txBody>
      </p:sp>
      <p:sp>
        <p:nvSpPr>
          <p:cNvPr id="11" name="Shape 8"/>
          <p:cNvSpPr/>
          <p:nvPr/>
        </p:nvSpPr>
        <p:spPr>
          <a:xfrm>
            <a:off x="5376672" y="3977640"/>
            <a:ext cx="1463040" cy="347472"/>
          </a:xfrm>
          <a:prstGeom prst="roundRect">
            <a:avLst>
              <a:gd name="adj" fmla="val 21053"/>
            </a:avLst>
          </a:prstGeom>
          <a:solidFill>
            <a:srgbClr val="0C4B3A"/>
          </a:solidFill>
          <a:ln w="12700">
            <a:solidFill>
              <a:srgbClr val="0C4B3A"/>
            </a:solidFill>
            <a:prstDash val="solid"/>
          </a:ln>
        </p:spPr>
        <p:txBody>
          <a:bodyPr/>
          <a:lstStyle/>
          <a:p>
            <a:endParaRPr lang="en-US"/>
          </a:p>
        </p:txBody>
      </p:sp>
      <p:sp>
        <p:nvSpPr>
          <p:cNvPr id="12" name="Text 9"/>
          <p:cNvSpPr/>
          <p:nvPr/>
        </p:nvSpPr>
        <p:spPr>
          <a:xfrm>
            <a:off x="5431536" y="4064508"/>
            <a:ext cx="1353312" cy="146304"/>
          </a:xfrm>
          <a:prstGeom prst="rect">
            <a:avLst/>
          </a:prstGeom>
          <a:noFill/>
          <a:ln/>
        </p:spPr>
        <p:txBody>
          <a:bodyPr wrap="square" lIns="0" tIns="0" rIns="0" bIns="0" rtlCol="0" anchor="ctr"/>
          <a:lstStyle/>
          <a:p>
            <a:pPr marL="0" indent="0" algn="ctr">
              <a:buNone/>
            </a:pPr>
            <a:r>
              <a:rPr lang="en-US" sz="1800" b="1" dirty="0">
                <a:solidFill>
                  <a:srgbClr val="FFFFFF"/>
                </a:solidFill>
              </a:rPr>
              <a:t>TRENDS</a:t>
            </a:r>
            <a:endParaRPr lang="en-US" sz="1800" dirty="0"/>
          </a:p>
        </p:txBody>
      </p:sp>
      <p:sp>
        <p:nvSpPr>
          <p:cNvPr id="13" name="Text 10"/>
          <p:cNvSpPr/>
          <p:nvPr/>
        </p:nvSpPr>
        <p:spPr>
          <a:xfrm>
            <a:off x="5394960" y="4709160"/>
            <a:ext cx="5577840" cy="320040"/>
          </a:xfrm>
          <a:prstGeom prst="rect">
            <a:avLst/>
          </a:prstGeom>
          <a:noFill/>
          <a:ln/>
        </p:spPr>
        <p:txBody>
          <a:bodyPr wrap="square" lIns="0" tIns="0" rIns="0" bIns="0" rtlCol="0" anchor="ctr"/>
          <a:lstStyle/>
          <a:p>
            <a:pPr marL="0" indent="0">
              <a:buNone/>
            </a:pPr>
            <a:r>
              <a:rPr lang="en-US" sz="1800" b="1" dirty="0">
                <a:solidFill>
                  <a:srgbClr val="65716B"/>
                </a:solidFill>
              </a:rPr>
              <a:t>one or two words  •  instantly meaningful  •  action-triggering</a:t>
            </a:r>
            <a:endParaRPr lang="en-US" sz="1800" dirty="0"/>
          </a:p>
        </p:txBody>
      </p:sp>
      <p:sp>
        <p:nvSpPr>
          <p:cNvPr id="14" name="Text 11"/>
          <p:cNvSpPr/>
          <p:nvPr/>
        </p:nvSpPr>
        <p:spPr>
          <a:xfrm>
            <a:off x="5394960" y="5321808"/>
            <a:ext cx="5623560" cy="411480"/>
          </a:xfrm>
          <a:prstGeom prst="rect">
            <a:avLst/>
          </a:prstGeom>
          <a:noFill/>
          <a:ln/>
        </p:spPr>
        <p:txBody>
          <a:bodyPr wrap="square" lIns="0" tIns="0" rIns="0" bIns="0" rtlCol="0" anchor="ctr">
            <a:normAutofit/>
          </a:bodyPr>
          <a:lstStyle/>
          <a:p>
            <a:pPr marL="0" indent="0">
              <a:buNone/>
            </a:pPr>
            <a:r>
              <a:rPr lang="en-US" sz="1800" b="1" dirty="0">
                <a:solidFill>
                  <a:srgbClr val="0C4B3A"/>
                </a:solidFill>
              </a:rPr>
              <a:t>Possible cues:  Safety  |  Arrival  |  Flow  |  Space  |  Scrum  |  Trends  |  Presence  |  Teamwork</a:t>
            </a:r>
            <a:endParaRPr lang="en-US" sz="1800" dirty="0"/>
          </a:p>
        </p:txBody>
      </p:sp>
      <p:sp>
        <p:nvSpPr>
          <p:cNvPr id="25"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1" cy="1"/>
          <a:chOff x="0" y="0"/>
          <a:chExt cx="1" cy="1"/>
        </a:xfrm>
      </p:grpSpPr>
      <p:sp>
        <p:nvSpPr>
          <p:cNvPr id="2" name="Text 0"/>
          <p:cNvSpPr/>
          <p:nvPr/>
        </p:nvSpPr>
        <p:spPr>
          <a:xfrm>
            <a:off x="594360" y="347472"/>
            <a:ext cx="8961120" cy="420624"/>
          </a:xfrm>
          <a:prstGeom prst="rect">
            <a:avLst/>
          </a:prstGeom>
          <a:noFill/>
          <a:ln/>
        </p:spPr>
        <p:txBody>
          <a:bodyPr wrap="square" lIns="0" tIns="0" rIns="0" bIns="0" rtlCol="0" anchor="ctr"/>
          <a:lstStyle/>
          <a:p>
            <a:pPr marL="0" indent="0">
              <a:buNone/>
            </a:pPr>
            <a:r>
              <a:rPr lang="en-US" sz="2600" b="1" dirty="0">
                <a:solidFill>
                  <a:srgbClr val="17201D"/>
                </a:solidFill>
                <a:latin typeface="Aptos Display" pitchFamily="34" charset="0"/>
                <a:ea typeface="Aptos Display" pitchFamily="34" charset="-122"/>
                <a:cs typeface="Aptos Display" pitchFamily="34" charset="-120"/>
              </a:rPr>
              <a:t>Commit and share</a:t>
            </a:r>
            <a:endParaRPr lang="en-US" sz="2600" dirty="0"/>
          </a:p>
        </p:txBody>
      </p:sp>
      <p:sp>
        <p:nvSpPr>
          <p:cNvPr id="3" name="Text 1"/>
          <p:cNvSpPr/>
          <p:nvPr/>
        </p:nvSpPr>
        <p:spPr>
          <a:xfrm>
            <a:off x="603504" y="850392"/>
            <a:ext cx="9692640" cy="256032"/>
          </a:xfrm>
          <a:prstGeom prst="rect">
            <a:avLst/>
          </a:prstGeom>
          <a:noFill/>
          <a:ln/>
        </p:spPr>
        <p:txBody>
          <a:bodyPr wrap="square" lIns="0" tIns="0" rIns="0" bIns="0" rtlCol="0" anchor="ctr"/>
          <a:lstStyle/>
          <a:p>
            <a:pPr marL="0" indent="0">
              <a:buNone/>
            </a:pPr>
            <a:r>
              <a:rPr lang="en-US" sz="1800" dirty="0">
                <a:solidFill>
                  <a:srgbClr val="65716B"/>
                </a:solidFill>
              </a:rPr>
              <a:t>Say it aloud. Make it real.</a:t>
            </a:r>
            <a:endParaRPr lang="en-US" sz="1800" dirty="0"/>
          </a:p>
        </p:txBody>
      </p:sp>
      <p:sp>
        <p:nvSpPr>
          <p:cNvPr id="4" name="Shape 2"/>
          <p:cNvSpPr/>
          <p:nvPr/>
        </p:nvSpPr>
        <p:spPr>
          <a:xfrm>
            <a:off x="10241280" y="274320"/>
            <a:ext cx="1417320" cy="530352"/>
          </a:xfrm>
          <a:prstGeom prst="roundRect">
            <a:avLst>
              <a:gd name="adj" fmla="val 13793"/>
            </a:avLst>
          </a:prstGeom>
          <a:solidFill>
            <a:srgbClr val="0C4B3A"/>
          </a:solidFill>
          <a:ln w="12700">
            <a:solidFill>
              <a:srgbClr val="0C4B3A"/>
            </a:solidFill>
            <a:prstDash val="solid"/>
          </a:ln>
        </p:spPr>
        <p:txBody>
          <a:bodyPr/>
          <a:lstStyle/>
          <a:p>
            <a:endParaRPr lang="en-US"/>
          </a:p>
        </p:txBody>
      </p:sp>
      <p:sp>
        <p:nvSpPr>
          <p:cNvPr id="5" name="Text 3"/>
          <p:cNvSpPr/>
          <p:nvPr/>
        </p:nvSpPr>
        <p:spPr>
          <a:xfrm>
            <a:off x="10241280" y="438912"/>
            <a:ext cx="1417320" cy="201168"/>
          </a:xfrm>
          <a:prstGeom prst="rect">
            <a:avLst/>
          </a:prstGeom>
          <a:noFill/>
          <a:ln/>
        </p:spPr>
        <p:txBody>
          <a:bodyPr wrap="square" lIns="0" tIns="0" rIns="0" bIns="0" rtlCol="0" anchor="ctr"/>
          <a:lstStyle/>
          <a:p>
            <a:pPr marL="0" indent="0" algn="ctr">
              <a:buNone/>
            </a:pPr>
            <a:r>
              <a:rPr lang="en-US" sz="1800" b="1" dirty="0">
                <a:solidFill>
                  <a:srgbClr val="FFFFFF"/>
                </a:solidFill>
              </a:rPr>
              <a:t>3 MIN</a:t>
            </a:r>
            <a:endParaRPr lang="en-US" sz="1800" dirty="0"/>
          </a:p>
        </p:txBody>
      </p:sp>
      <p:sp>
        <p:nvSpPr>
          <p:cNvPr id="6" name="Text 4"/>
          <p:cNvSpPr/>
          <p:nvPr/>
        </p:nvSpPr>
        <p:spPr>
          <a:xfrm>
            <a:off x="685800" y="1243584"/>
            <a:ext cx="1463040" cy="237744"/>
          </a:xfrm>
          <a:prstGeom prst="rect">
            <a:avLst/>
          </a:prstGeom>
          <a:noFill/>
          <a:ln/>
        </p:spPr>
        <p:txBody>
          <a:bodyPr wrap="square" lIns="0" tIns="0" rIns="0" bIns="0" rtlCol="0" anchor="ctr"/>
          <a:lstStyle/>
          <a:p>
            <a:pPr marL="0" indent="0">
              <a:buNone/>
            </a:pPr>
            <a:r>
              <a:rPr lang="en-US" sz="1800" b="1" kern="0" spc="150" dirty="0">
                <a:solidFill>
                  <a:srgbClr val="D39A28"/>
                </a:solidFill>
              </a:rPr>
              <a:t>MY FOUR</a:t>
            </a:r>
            <a:endParaRPr lang="en-US" sz="1800" dirty="0"/>
          </a:p>
        </p:txBody>
      </p:sp>
      <p:sp>
        <p:nvSpPr>
          <p:cNvPr id="7" name="Shape 5"/>
          <p:cNvSpPr/>
          <p:nvPr/>
        </p:nvSpPr>
        <p:spPr>
          <a:xfrm>
            <a:off x="685800" y="1645920"/>
            <a:ext cx="4023360" cy="621792"/>
          </a:xfrm>
          <a:prstGeom prst="roundRect">
            <a:avLst>
              <a:gd name="adj" fmla="val 11765"/>
            </a:avLst>
          </a:prstGeom>
          <a:solidFill>
            <a:srgbClr val="0C4B3A"/>
          </a:solidFill>
          <a:ln w="12700">
            <a:solidFill>
              <a:srgbClr val="0C4B3A"/>
            </a:solidFill>
            <a:prstDash val="solid"/>
          </a:ln>
        </p:spPr>
        <p:txBody>
          <a:bodyPr/>
          <a:lstStyle/>
          <a:p>
            <a:endParaRPr lang="en-US"/>
          </a:p>
        </p:txBody>
      </p:sp>
      <p:sp>
        <p:nvSpPr>
          <p:cNvPr id="8" name="Text 6"/>
          <p:cNvSpPr/>
          <p:nvPr/>
        </p:nvSpPr>
        <p:spPr>
          <a:xfrm>
            <a:off x="868680" y="1828800"/>
            <a:ext cx="3657600" cy="219456"/>
          </a:xfrm>
          <a:prstGeom prst="rect">
            <a:avLst/>
          </a:prstGeom>
          <a:noFill/>
          <a:ln/>
        </p:spPr>
        <p:txBody>
          <a:bodyPr wrap="square" lIns="0" tIns="0" rIns="0" bIns="0" rtlCol="0" anchor="ctr"/>
          <a:lstStyle/>
          <a:p>
            <a:pPr marL="0" indent="0" algn="ctr">
              <a:buNone/>
            </a:pPr>
            <a:r>
              <a:rPr lang="en-US" sz="1800" b="1" dirty="0">
                <a:solidFill>
                  <a:srgbClr val="FFFFFF"/>
                </a:solidFill>
              </a:rPr>
              <a:t>SAFETY</a:t>
            </a:r>
            <a:endParaRPr lang="en-US" sz="1800" dirty="0"/>
          </a:p>
        </p:txBody>
      </p:sp>
      <p:sp>
        <p:nvSpPr>
          <p:cNvPr id="9" name="Shape 7"/>
          <p:cNvSpPr/>
          <p:nvPr/>
        </p:nvSpPr>
        <p:spPr>
          <a:xfrm>
            <a:off x="685800" y="2496312"/>
            <a:ext cx="4023360" cy="621792"/>
          </a:xfrm>
          <a:prstGeom prst="roundRect">
            <a:avLst>
              <a:gd name="adj" fmla="val 11765"/>
            </a:avLst>
          </a:prstGeom>
          <a:solidFill>
            <a:srgbClr val="0C4B3A"/>
          </a:solidFill>
          <a:ln w="12700">
            <a:solidFill>
              <a:srgbClr val="0C4B3A"/>
            </a:solidFill>
            <a:prstDash val="solid"/>
          </a:ln>
        </p:spPr>
        <p:txBody>
          <a:bodyPr/>
          <a:lstStyle/>
          <a:p>
            <a:endParaRPr lang="en-US"/>
          </a:p>
        </p:txBody>
      </p:sp>
      <p:sp>
        <p:nvSpPr>
          <p:cNvPr id="10" name="Text 8"/>
          <p:cNvSpPr/>
          <p:nvPr/>
        </p:nvSpPr>
        <p:spPr>
          <a:xfrm>
            <a:off x="868680" y="2679192"/>
            <a:ext cx="3657600" cy="219456"/>
          </a:xfrm>
          <a:prstGeom prst="rect">
            <a:avLst/>
          </a:prstGeom>
          <a:noFill/>
          <a:ln/>
        </p:spPr>
        <p:txBody>
          <a:bodyPr wrap="square" lIns="0" tIns="0" rIns="0" bIns="0" rtlCol="0" anchor="ctr"/>
          <a:lstStyle/>
          <a:p>
            <a:pPr marL="0" indent="0" algn="ctr">
              <a:buNone/>
            </a:pPr>
            <a:r>
              <a:rPr lang="en-US" sz="1800" b="1" dirty="0">
                <a:solidFill>
                  <a:srgbClr val="FFFFFF"/>
                </a:solidFill>
              </a:rPr>
              <a:t>TRENDS</a:t>
            </a:r>
            <a:endParaRPr lang="en-US" sz="1800" dirty="0"/>
          </a:p>
        </p:txBody>
      </p:sp>
      <p:sp>
        <p:nvSpPr>
          <p:cNvPr id="11" name="Shape 9"/>
          <p:cNvSpPr/>
          <p:nvPr/>
        </p:nvSpPr>
        <p:spPr>
          <a:xfrm>
            <a:off x="685800" y="3346704"/>
            <a:ext cx="4023360" cy="621792"/>
          </a:xfrm>
          <a:prstGeom prst="roundRect">
            <a:avLst>
              <a:gd name="adj" fmla="val 11765"/>
            </a:avLst>
          </a:prstGeom>
          <a:solidFill>
            <a:srgbClr val="0C4B3A"/>
          </a:solidFill>
          <a:ln w="12700">
            <a:solidFill>
              <a:srgbClr val="0C4B3A"/>
            </a:solidFill>
            <a:prstDash val="solid"/>
          </a:ln>
        </p:spPr>
        <p:txBody>
          <a:bodyPr/>
          <a:lstStyle/>
          <a:p>
            <a:endParaRPr lang="en-US"/>
          </a:p>
        </p:txBody>
      </p:sp>
      <p:sp>
        <p:nvSpPr>
          <p:cNvPr id="12" name="Text 10"/>
          <p:cNvSpPr/>
          <p:nvPr/>
        </p:nvSpPr>
        <p:spPr>
          <a:xfrm>
            <a:off x="868680" y="3529584"/>
            <a:ext cx="3657600" cy="219456"/>
          </a:xfrm>
          <a:prstGeom prst="rect">
            <a:avLst/>
          </a:prstGeom>
          <a:noFill/>
          <a:ln/>
        </p:spPr>
        <p:txBody>
          <a:bodyPr wrap="square" lIns="0" tIns="0" rIns="0" bIns="0" rtlCol="0" anchor="ctr"/>
          <a:lstStyle/>
          <a:p>
            <a:pPr marL="0" indent="0" algn="ctr">
              <a:buNone/>
            </a:pPr>
            <a:r>
              <a:rPr lang="en-US" sz="1800" b="1" dirty="0">
                <a:solidFill>
                  <a:srgbClr val="FFFFFF"/>
                </a:solidFill>
              </a:rPr>
              <a:t>MOVEMENT</a:t>
            </a:r>
            <a:endParaRPr lang="en-US" sz="1800" dirty="0"/>
          </a:p>
        </p:txBody>
      </p:sp>
      <p:sp>
        <p:nvSpPr>
          <p:cNvPr id="13" name="Shape 11"/>
          <p:cNvSpPr/>
          <p:nvPr/>
        </p:nvSpPr>
        <p:spPr>
          <a:xfrm>
            <a:off x="685800" y="4197096"/>
            <a:ext cx="4023360" cy="621792"/>
          </a:xfrm>
          <a:prstGeom prst="roundRect">
            <a:avLst>
              <a:gd name="adj" fmla="val 11765"/>
            </a:avLst>
          </a:prstGeom>
          <a:solidFill>
            <a:srgbClr val="D39A28"/>
          </a:solidFill>
          <a:ln w="12700">
            <a:solidFill>
              <a:srgbClr val="D39A28"/>
            </a:solidFill>
            <a:prstDash val="solid"/>
          </a:ln>
        </p:spPr>
        <p:txBody>
          <a:bodyPr/>
          <a:lstStyle/>
          <a:p>
            <a:endParaRPr lang="en-US"/>
          </a:p>
        </p:txBody>
      </p:sp>
      <p:sp>
        <p:nvSpPr>
          <p:cNvPr id="14" name="Text 12"/>
          <p:cNvSpPr/>
          <p:nvPr/>
        </p:nvSpPr>
        <p:spPr>
          <a:xfrm>
            <a:off x="868680" y="4379976"/>
            <a:ext cx="3657600" cy="219456"/>
          </a:xfrm>
          <a:prstGeom prst="rect">
            <a:avLst/>
          </a:prstGeom>
          <a:noFill/>
          <a:ln/>
        </p:spPr>
        <p:txBody>
          <a:bodyPr wrap="square" lIns="0" tIns="0" rIns="0" bIns="0" rtlCol="0" anchor="ctr"/>
          <a:lstStyle/>
          <a:p>
            <a:pPr marL="0" indent="0" algn="ctr">
              <a:buNone/>
            </a:pPr>
            <a:r>
              <a:rPr lang="en-US" sz="1800" b="1" dirty="0">
                <a:solidFill>
                  <a:srgbClr val="17201D"/>
                </a:solidFill>
              </a:rPr>
              <a:t>PRESENCE</a:t>
            </a:r>
            <a:endParaRPr lang="en-US" sz="1800" dirty="0"/>
          </a:p>
        </p:txBody>
      </p:sp>
      <p:sp>
        <p:nvSpPr>
          <p:cNvPr id="15" name="Shape 13"/>
          <p:cNvSpPr/>
          <p:nvPr/>
        </p:nvSpPr>
        <p:spPr>
          <a:xfrm>
            <a:off x="5230368" y="1627632"/>
            <a:ext cx="6035040" cy="3566160"/>
          </a:xfrm>
          <a:prstGeom prst="roundRect">
            <a:avLst>
              <a:gd name="adj" fmla="val 2051"/>
            </a:avLst>
          </a:prstGeom>
          <a:solidFill>
            <a:srgbClr val="FFFFFF"/>
          </a:solidFill>
          <a:ln w="12700">
            <a:solidFill>
              <a:srgbClr val="D4DCD6"/>
            </a:solidFill>
            <a:prstDash val="solid"/>
          </a:ln>
        </p:spPr>
        <p:txBody>
          <a:bodyPr/>
          <a:lstStyle/>
          <a:p>
            <a:endParaRPr lang="en-US"/>
          </a:p>
        </p:txBody>
      </p:sp>
      <p:sp>
        <p:nvSpPr>
          <p:cNvPr id="16" name="Text 14"/>
          <p:cNvSpPr/>
          <p:nvPr/>
        </p:nvSpPr>
        <p:spPr>
          <a:xfrm>
            <a:off x="5623560" y="2029968"/>
            <a:ext cx="5212080" cy="384048"/>
          </a:xfrm>
          <a:prstGeom prst="rect">
            <a:avLst/>
          </a:prstGeom>
          <a:noFill/>
          <a:ln/>
        </p:spPr>
        <p:txBody>
          <a:bodyPr wrap="square" lIns="0" tIns="0" rIns="0" bIns="0" rtlCol="0" anchor="ctr"/>
          <a:lstStyle/>
          <a:p>
            <a:pPr marL="0" indent="0" algn="ctr">
              <a:buNone/>
            </a:pPr>
            <a:r>
              <a:rPr lang="en-US" sz="2200" b="1" dirty="0">
                <a:solidFill>
                  <a:srgbClr val="17201D"/>
                </a:solidFill>
              </a:rPr>
              <a:t>One sentence each:</a:t>
            </a:r>
            <a:endParaRPr lang="en-US" sz="2200" dirty="0"/>
          </a:p>
        </p:txBody>
      </p:sp>
      <p:sp>
        <p:nvSpPr>
          <p:cNvPr id="17" name="Text 15"/>
          <p:cNvSpPr/>
          <p:nvPr/>
        </p:nvSpPr>
        <p:spPr>
          <a:xfrm>
            <a:off x="5623560" y="2788920"/>
            <a:ext cx="5212080" cy="1389888"/>
          </a:xfrm>
          <a:prstGeom prst="rect">
            <a:avLst/>
          </a:prstGeom>
          <a:noFill/>
          <a:ln/>
        </p:spPr>
        <p:txBody>
          <a:bodyPr wrap="square" lIns="381" tIns="381" rIns="381" bIns="381" rtlCol="0" anchor="ctr"/>
          <a:lstStyle/>
          <a:p>
            <a:pPr marL="0" indent="0" algn="ctr">
              <a:buNone/>
            </a:pPr>
            <a:r>
              <a:rPr lang="en-US" sz="1900" b="1" dirty="0">
                <a:solidFill>
                  <a:srgbClr val="0C4B3A"/>
                </a:solidFill>
              </a:rPr>
              <a:t>“My priorities are…</a:t>
            </a:r>
            <a:endParaRPr lang="en-US" sz="1900" dirty="0"/>
          </a:p>
          <a:p>
            <a:pPr marL="0" indent="0" algn="ctr">
              <a:buNone/>
            </a:pPr>
            <a:r>
              <a:rPr lang="en-US" sz="1900" b="1" dirty="0">
                <a:solidFill>
                  <a:srgbClr val="0C4B3A"/>
                </a:solidFill>
              </a:rPr>
              <a:t>The one that matters most is…</a:t>
            </a:r>
            <a:endParaRPr lang="en-US" sz="1900" dirty="0"/>
          </a:p>
          <a:p>
            <a:pPr marL="0" indent="0" algn="ctr">
              <a:buNone/>
            </a:pPr>
            <a:r>
              <a:rPr lang="en-US" sz="1900" b="1" dirty="0">
                <a:solidFill>
                  <a:srgbClr val="0C4B3A"/>
                </a:solidFill>
              </a:rPr>
              <a:t>I will start by…”</a:t>
            </a:r>
            <a:endParaRPr lang="en-US" sz="1900" dirty="0"/>
          </a:p>
        </p:txBody>
      </p:sp>
      <p:sp>
        <p:nvSpPr>
          <p:cNvPr id="18" name="Text 16"/>
          <p:cNvSpPr/>
          <p:nvPr/>
        </p:nvSpPr>
        <p:spPr>
          <a:xfrm>
            <a:off x="5623560" y="4617720"/>
            <a:ext cx="5212080" cy="274320"/>
          </a:xfrm>
          <a:prstGeom prst="rect">
            <a:avLst/>
          </a:prstGeom>
          <a:noFill/>
          <a:ln/>
        </p:spPr>
        <p:txBody>
          <a:bodyPr wrap="square" lIns="0" tIns="0" rIns="0" bIns="0" rtlCol="0" anchor="ctr"/>
          <a:lstStyle/>
          <a:p>
            <a:pPr marL="0" indent="0" algn="ctr">
              <a:buNone/>
            </a:pPr>
            <a:r>
              <a:rPr lang="en-US" sz="1800" b="1" dirty="0">
                <a:solidFill>
                  <a:srgbClr val="B6533E"/>
                </a:solidFill>
              </a:rPr>
              <a:t>Buddy check-in after 4–6 matches</a:t>
            </a:r>
            <a:endParaRPr lang="en-US" sz="1800" dirty="0"/>
          </a:p>
        </p:txBody>
      </p:sp>
      <p:sp>
        <p:nvSpPr>
          <p:cNvPr id="25"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C4B3A"/>
        </a:solidFill>
        <a:effectLst/>
      </p:bgPr>
    </p:bg>
    <p:spTree>
      <p:nvGrpSpPr>
        <p:cNvPr id="1" name=""/>
        <p:cNvGrpSpPr/>
        <p:nvPr/>
      </p:nvGrpSpPr>
      <p:grpSpPr>
        <a:xfrm>
          <a:off x="0" y="0"/>
          <a:ext cx="1" cy="1"/>
          <a:chOff x="0" y="0"/>
          <a:chExt cx="1" cy="1"/>
        </a:xfrm>
      </p:grpSpPr>
      <p:sp>
        <p:nvSpPr>
          <p:cNvPr id="2" name="Shape 0"/>
          <p:cNvSpPr/>
          <p:nvPr/>
        </p:nvSpPr>
        <p:spPr>
          <a:xfrm rot="600000">
            <a:off x="8915400" y="411480"/>
            <a:ext cx="2743200" cy="2743200"/>
          </a:xfrm>
          <a:prstGeom prst="arc">
            <a:avLst/>
          </a:prstGeom>
          <a:solidFill>
            <a:srgbClr val="0C4B3A">
              <a:alpha val="0"/>
            </a:srgbClr>
          </a:solidFill>
          <a:ln w="38100">
            <a:solidFill>
              <a:srgbClr val="B9D779">
                <a:alpha val="55000"/>
              </a:srgbClr>
            </a:solidFill>
            <a:prstDash val="solid"/>
          </a:ln>
        </p:spPr>
        <p:txBody>
          <a:bodyPr/>
          <a:lstStyle/>
          <a:p>
            <a:endParaRPr lang="en-US"/>
          </a:p>
        </p:txBody>
      </p:sp>
      <p:sp>
        <p:nvSpPr>
          <p:cNvPr id="3" name="Text 1"/>
          <p:cNvSpPr/>
          <p:nvPr/>
        </p:nvSpPr>
        <p:spPr>
          <a:xfrm>
            <a:off x="777240" y="932688"/>
            <a:ext cx="8046720" cy="1234440"/>
          </a:xfrm>
          <a:prstGeom prst="rect">
            <a:avLst/>
          </a:prstGeom>
          <a:noFill/>
          <a:ln/>
        </p:spPr>
        <p:txBody>
          <a:bodyPr wrap="square" lIns="0" tIns="0" rIns="0" bIns="0" rtlCol="0" anchor="ct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THE FORM IS NOT</a:t>
            </a:r>
            <a:endParaRPr lang="en-US" sz="3400" dirty="0"/>
          </a:p>
          <a:p>
            <a:pPr marL="0" indent="0">
              <a:buNone/>
            </a:pPr>
            <a:r>
              <a:rPr lang="en-US" sz="3400" b="1" dirty="0">
                <a:solidFill>
                  <a:srgbClr val="FFFFFF"/>
                </a:solidFill>
                <a:latin typeface="Aptos Display" pitchFamily="34" charset="0"/>
                <a:ea typeface="Aptos Display" pitchFamily="34" charset="-122"/>
                <a:cs typeface="Aptos Display" pitchFamily="34" charset="-120"/>
              </a:rPr>
              <a:t>THE OUTCOME.</a:t>
            </a:r>
            <a:endParaRPr lang="en-US" sz="3400" dirty="0"/>
          </a:p>
        </p:txBody>
      </p:sp>
      <p:sp>
        <p:nvSpPr>
          <p:cNvPr id="4" name="Text 2"/>
          <p:cNvSpPr/>
          <p:nvPr/>
        </p:nvSpPr>
        <p:spPr>
          <a:xfrm>
            <a:off x="804672" y="2542032"/>
            <a:ext cx="5943600" cy="566928"/>
          </a:xfrm>
          <a:prstGeom prst="rect">
            <a:avLst/>
          </a:prstGeom>
          <a:noFill/>
          <a:ln/>
        </p:spPr>
        <p:txBody>
          <a:bodyPr wrap="square" lIns="0" tIns="0" rIns="0" bIns="0" rtlCol="0" anchor="ctr"/>
          <a:lstStyle/>
          <a:p>
            <a:pPr marL="0" indent="0">
              <a:buNone/>
            </a:pPr>
            <a:r>
              <a:rPr lang="en-US" sz="2700" b="1" dirty="0">
                <a:solidFill>
                  <a:srgbClr val="F3D88B"/>
                </a:solidFill>
              </a:rPr>
              <a:t>Better refereeing is.</a:t>
            </a:r>
            <a:endParaRPr lang="en-US" sz="2700" dirty="0"/>
          </a:p>
        </p:txBody>
      </p:sp>
      <p:sp>
        <p:nvSpPr>
          <p:cNvPr id="5" name="Shape 3"/>
          <p:cNvSpPr/>
          <p:nvPr/>
        </p:nvSpPr>
        <p:spPr>
          <a:xfrm>
            <a:off x="822960" y="3401568"/>
            <a:ext cx="4297680" cy="1"/>
          </a:xfrm>
          <a:prstGeom prst="line">
            <a:avLst/>
          </a:prstGeom>
          <a:noFill/>
          <a:ln w="50800">
            <a:solidFill>
              <a:srgbClr val="D39A28"/>
            </a:solidFill>
            <a:prstDash val="solid"/>
          </a:ln>
        </p:spPr>
        <p:txBody>
          <a:bodyPr/>
          <a:lstStyle/>
          <a:p>
            <a:endParaRPr lang="en-US"/>
          </a:p>
        </p:txBody>
      </p:sp>
      <p:sp>
        <p:nvSpPr>
          <p:cNvPr id="6" name="Text 4"/>
          <p:cNvSpPr/>
          <p:nvPr/>
        </p:nvSpPr>
        <p:spPr>
          <a:xfrm>
            <a:off x="822960" y="3803904"/>
            <a:ext cx="6126480" cy="1298448"/>
          </a:xfrm>
          <a:prstGeom prst="rect">
            <a:avLst/>
          </a:prstGeom>
          <a:noFill/>
          <a:ln/>
        </p:spPr>
        <p:txBody>
          <a:bodyPr wrap="square" lIns="254" tIns="254" rIns="254" bIns="254" rtlCol="0" anchor="ctr"/>
          <a:lstStyle/>
          <a:p>
            <a:pPr marL="0" indent="0">
              <a:buNone/>
            </a:pPr>
            <a:r>
              <a:rPr lang="en-US" sz="2100" b="1" dirty="0">
                <a:solidFill>
                  <a:srgbClr val="E7F1EC"/>
                </a:solidFill>
              </a:rPr>
              <a:t>Simple enough to remember.</a:t>
            </a:r>
            <a:endParaRPr lang="en-US" sz="2100" dirty="0"/>
          </a:p>
          <a:p>
            <a:pPr marL="0" indent="0">
              <a:buNone/>
            </a:pPr>
            <a:r>
              <a:rPr lang="en-US" sz="2100" b="1" dirty="0">
                <a:solidFill>
                  <a:srgbClr val="E7F1EC"/>
                </a:solidFill>
              </a:rPr>
              <a:t>Focused enough to act on.</a:t>
            </a:r>
            <a:endParaRPr lang="en-US" sz="2100" dirty="0"/>
          </a:p>
          <a:p>
            <a:pPr marL="0" indent="0">
              <a:buNone/>
            </a:pPr>
            <a:r>
              <a:rPr lang="en-US" sz="2100" b="1" dirty="0">
                <a:solidFill>
                  <a:srgbClr val="E7F1EC"/>
                </a:solidFill>
              </a:rPr>
              <a:t>Honest enough to make a difference.</a:t>
            </a:r>
            <a:endParaRPr lang="en-US" sz="2100" dirty="0"/>
          </a:p>
        </p:txBody>
      </p:sp>
      <p:sp>
        <p:nvSpPr>
          <p:cNvPr id="7" name="Text 5"/>
          <p:cNvSpPr/>
          <p:nvPr/>
        </p:nvSpPr>
        <p:spPr>
          <a:xfrm>
            <a:off x="822960" y="5833872"/>
            <a:ext cx="4023360" cy="320040"/>
          </a:xfrm>
          <a:prstGeom prst="rect">
            <a:avLst/>
          </a:prstGeom>
          <a:noFill/>
          <a:ln/>
        </p:spPr>
        <p:txBody>
          <a:bodyPr wrap="square" lIns="0" tIns="0" rIns="0" bIns="0" rtlCol="0" anchor="ctr"/>
          <a:lstStyle/>
          <a:p>
            <a:pPr marL="0" indent="0">
              <a:buNone/>
            </a:pPr>
            <a:r>
              <a:rPr lang="en-US" sz="1800" b="1" dirty="0">
                <a:solidFill>
                  <a:srgbClr val="FFFFFF"/>
                </a:solidFill>
              </a:rPr>
              <a:t>Good luck this season.</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1" cy="1"/>
          <a:chOff x="0" y="0"/>
          <a:chExt cx="1" cy="1"/>
        </a:xfrm>
      </p:grpSpPr>
      <p:sp>
        <p:nvSpPr>
          <p:cNvPr id="2" name="Text 0"/>
          <p:cNvSpPr/>
          <p:nvPr/>
        </p:nvSpPr>
        <p:spPr>
          <a:xfrm>
            <a:off x="594360" y="347472"/>
            <a:ext cx="8961120" cy="420624"/>
          </a:xfrm>
          <a:prstGeom prst="rect">
            <a:avLst/>
          </a:prstGeom>
          <a:noFill/>
          <a:ln/>
        </p:spPr>
        <p:txBody>
          <a:bodyPr wrap="square" lIns="0" tIns="0" rIns="0" bIns="0" rtlCol="0" anchor="ctr"/>
          <a:lstStyle/>
          <a:p>
            <a:pPr marL="0" indent="0">
              <a:buNone/>
            </a:pPr>
            <a:r>
              <a:rPr lang="en-US" sz="2600" b="1" dirty="0">
                <a:solidFill>
                  <a:srgbClr val="17201D"/>
                </a:solidFill>
                <a:latin typeface="Aptos Display" pitchFamily="34" charset="0"/>
                <a:ea typeface="Aptos Display" pitchFamily="34" charset="-122"/>
                <a:cs typeface="Aptos Display" pitchFamily="34" charset="-120"/>
              </a:rPr>
              <a:t>Appendix: individual planning sheet</a:t>
            </a:r>
            <a:endParaRPr lang="en-US" sz="2600" dirty="0"/>
          </a:p>
        </p:txBody>
      </p:sp>
      <p:sp>
        <p:nvSpPr>
          <p:cNvPr id="3" name="Text 1"/>
          <p:cNvSpPr/>
          <p:nvPr/>
        </p:nvSpPr>
        <p:spPr>
          <a:xfrm>
            <a:off x="603504" y="850392"/>
            <a:ext cx="9692640" cy="256032"/>
          </a:xfrm>
          <a:prstGeom prst="rect">
            <a:avLst/>
          </a:prstGeom>
          <a:noFill/>
          <a:ln/>
        </p:spPr>
        <p:txBody>
          <a:bodyPr wrap="square" lIns="0" tIns="0" rIns="0" bIns="0" rtlCol="0" anchor="ctr"/>
          <a:lstStyle/>
          <a:p>
            <a:pPr marL="0" indent="0">
              <a:buNone/>
            </a:pPr>
            <a:r>
              <a:rPr lang="en-US" sz="1800" dirty="0">
                <a:solidFill>
                  <a:srgbClr val="65716B"/>
                </a:solidFill>
              </a:rPr>
              <a:t>Print or send digitally. One row per priority.</a:t>
            </a:r>
            <a:endParaRPr lang="en-US" sz="1800" dirty="0"/>
          </a:p>
        </p:txBody>
      </p:sp>
      <p:sp>
        <p:nvSpPr>
          <p:cNvPr id="4" name="Shape 2"/>
          <p:cNvSpPr/>
          <p:nvPr/>
        </p:nvSpPr>
        <p:spPr>
          <a:xfrm>
            <a:off x="10241280" y="274320"/>
            <a:ext cx="1417320" cy="530352"/>
          </a:xfrm>
          <a:prstGeom prst="roundRect">
            <a:avLst>
              <a:gd name="adj" fmla="val 13793"/>
            </a:avLst>
          </a:prstGeom>
          <a:solidFill>
            <a:srgbClr val="0C4B3A"/>
          </a:solidFill>
          <a:ln w="12700">
            <a:solidFill>
              <a:srgbClr val="0C4B3A"/>
            </a:solidFill>
            <a:prstDash val="solid"/>
          </a:ln>
        </p:spPr>
        <p:txBody>
          <a:bodyPr/>
          <a:lstStyle/>
          <a:p>
            <a:endParaRPr lang="en-US"/>
          </a:p>
        </p:txBody>
      </p:sp>
      <p:sp>
        <p:nvSpPr>
          <p:cNvPr id="5" name="Text 3"/>
          <p:cNvSpPr/>
          <p:nvPr/>
        </p:nvSpPr>
        <p:spPr>
          <a:xfrm>
            <a:off x="10241280" y="438912"/>
            <a:ext cx="1417320" cy="201168"/>
          </a:xfrm>
          <a:prstGeom prst="rect">
            <a:avLst/>
          </a:prstGeom>
          <a:noFill/>
          <a:ln/>
        </p:spPr>
        <p:txBody>
          <a:bodyPr wrap="square" lIns="0" tIns="0" rIns="0" bIns="0" rtlCol="0" anchor="ctr"/>
          <a:lstStyle/>
          <a:p>
            <a:pPr marL="0" indent="0" algn="ctr">
              <a:buNone/>
            </a:pPr>
            <a:r>
              <a:rPr lang="en-US" sz="1800" b="1" dirty="0">
                <a:solidFill>
                  <a:srgbClr val="FFFFFF"/>
                </a:solidFill>
              </a:rPr>
              <a:t>HANDOUT</a:t>
            </a:r>
            <a:endParaRPr lang="en-US" sz="1800" dirty="0"/>
          </a:p>
        </p:txBody>
      </p:sp>
      <p:sp>
        <p:nvSpPr>
          <p:cNvPr id="6" name="Shape 4"/>
          <p:cNvSpPr/>
          <p:nvPr/>
        </p:nvSpPr>
        <p:spPr>
          <a:xfrm>
            <a:off x="594360" y="1234440"/>
            <a:ext cx="2103120" cy="594360"/>
          </a:xfrm>
          <a:prstGeom prst="rect">
            <a:avLst/>
          </a:prstGeom>
          <a:solidFill>
            <a:srgbClr val="0C4B3A"/>
          </a:solidFill>
          <a:ln w="12700">
            <a:solidFill>
              <a:srgbClr val="F4F2EC"/>
            </a:solidFill>
            <a:prstDash val="solid"/>
          </a:ln>
        </p:spPr>
        <p:txBody>
          <a:bodyPr/>
          <a:lstStyle/>
          <a:p>
            <a:endParaRPr lang="en-US"/>
          </a:p>
        </p:txBody>
      </p:sp>
      <p:sp>
        <p:nvSpPr>
          <p:cNvPr id="7" name="Text 5"/>
          <p:cNvSpPr/>
          <p:nvPr/>
        </p:nvSpPr>
        <p:spPr>
          <a:xfrm>
            <a:off x="667512" y="1426464"/>
            <a:ext cx="1956816" cy="201168"/>
          </a:xfrm>
          <a:prstGeom prst="rect">
            <a:avLst/>
          </a:prstGeom>
          <a:noFill/>
          <a:ln/>
        </p:spPr>
        <p:txBody>
          <a:bodyPr wrap="square" lIns="0" tIns="0" rIns="0" bIns="0" rtlCol="0" anchor="ctr"/>
          <a:lstStyle/>
          <a:p>
            <a:pPr marL="0" indent="0" algn="ctr">
              <a:buNone/>
            </a:pPr>
            <a:r>
              <a:rPr lang="en-US" sz="1800" b="1" dirty="0">
                <a:solidFill>
                  <a:srgbClr val="FFFFFF"/>
                </a:solidFill>
              </a:rPr>
              <a:t>PRIORITY</a:t>
            </a:r>
            <a:endParaRPr lang="en-US" sz="1800" dirty="0"/>
          </a:p>
        </p:txBody>
      </p:sp>
      <p:sp>
        <p:nvSpPr>
          <p:cNvPr id="8" name="Shape 6"/>
          <p:cNvSpPr/>
          <p:nvPr/>
        </p:nvSpPr>
        <p:spPr>
          <a:xfrm>
            <a:off x="2743200" y="1234440"/>
            <a:ext cx="2423160" cy="594360"/>
          </a:xfrm>
          <a:prstGeom prst="rect">
            <a:avLst/>
          </a:prstGeom>
          <a:solidFill>
            <a:srgbClr val="0C4B3A"/>
          </a:solidFill>
          <a:ln w="12700">
            <a:solidFill>
              <a:srgbClr val="F4F2EC"/>
            </a:solidFill>
            <a:prstDash val="solid"/>
          </a:ln>
        </p:spPr>
        <p:txBody>
          <a:bodyPr/>
          <a:lstStyle/>
          <a:p>
            <a:endParaRPr lang="en-US"/>
          </a:p>
        </p:txBody>
      </p:sp>
      <p:sp>
        <p:nvSpPr>
          <p:cNvPr id="9" name="Text 7"/>
          <p:cNvSpPr/>
          <p:nvPr/>
        </p:nvSpPr>
        <p:spPr>
          <a:xfrm>
            <a:off x="2816352" y="1426464"/>
            <a:ext cx="2276856" cy="201168"/>
          </a:xfrm>
          <a:prstGeom prst="rect">
            <a:avLst/>
          </a:prstGeom>
          <a:noFill/>
          <a:ln/>
        </p:spPr>
        <p:txBody>
          <a:bodyPr wrap="square" lIns="0" tIns="0" rIns="0" bIns="0" rtlCol="0" anchor="ctr"/>
          <a:lstStyle/>
          <a:p>
            <a:pPr marL="0" indent="0" algn="ctr">
              <a:buNone/>
            </a:pPr>
            <a:r>
              <a:rPr lang="en-US" sz="1800" b="1" dirty="0">
                <a:solidFill>
                  <a:srgbClr val="FFFFFF"/>
                </a:solidFill>
              </a:rPr>
              <a:t>WHY IT MATTERS</a:t>
            </a:r>
            <a:endParaRPr lang="en-US" sz="1800" dirty="0"/>
          </a:p>
        </p:txBody>
      </p:sp>
      <p:sp>
        <p:nvSpPr>
          <p:cNvPr id="10" name="Shape 8"/>
          <p:cNvSpPr/>
          <p:nvPr/>
        </p:nvSpPr>
        <p:spPr>
          <a:xfrm>
            <a:off x="5212080" y="1234440"/>
            <a:ext cx="2331720" cy="594360"/>
          </a:xfrm>
          <a:prstGeom prst="rect">
            <a:avLst/>
          </a:prstGeom>
          <a:solidFill>
            <a:srgbClr val="0C4B3A"/>
          </a:solidFill>
          <a:ln w="12700">
            <a:solidFill>
              <a:srgbClr val="F4F2EC"/>
            </a:solidFill>
            <a:prstDash val="solid"/>
          </a:ln>
        </p:spPr>
        <p:txBody>
          <a:bodyPr/>
          <a:lstStyle/>
          <a:p>
            <a:endParaRPr lang="en-US"/>
          </a:p>
        </p:txBody>
      </p:sp>
      <p:sp>
        <p:nvSpPr>
          <p:cNvPr id="11" name="Text 9"/>
          <p:cNvSpPr/>
          <p:nvPr/>
        </p:nvSpPr>
        <p:spPr>
          <a:xfrm>
            <a:off x="5285232" y="1426464"/>
            <a:ext cx="2185416" cy="201168"/>
          </a:xfrm>
          <a:prstGeom prst="rect">
            <a:avLst/>
          </a:prstGeom>
          <a:noFill/>
          <a:ln/>
        </p:spPr>
        <p:txBody>
          <a:bodyPr wrap="square" lIns="0" tIns="0" rIns="0" bIns="0" rtlCol="0" anchor="ctr"/>
          <a:lstStyle/>
          <a:p>
            <a:pPr marL="0" indent="0" algn="ctr">
              <a:buNone/>
            </a:pPr>
            <a:r>
              <a:rPr lang="en-US" sz="1800" b="1" dirty="0">
                <a:solidFill>
                  <a:srgbClr val="FFFFFF"/>
                </a:solidFill>
              </a:rPr>
              <a:t>DELIBERATE ACTION</a:t>
            </a:r>
            <a:endParaRPr lang="en-US" sz="1800" dirty="0"/>
          </a:p>
        </p:txBody>
      </p:sp>
      <p:sp>
        <p:nvSpPr>
          <p:cNvPr id="12" name="Shape 10"/>
          <p:cNvSpPr/>
          <p:nvPr/>
        </p:nvSpPr>
        <p:spPr>
          <a:xfrm>
            <a:off x="7589520" y="1234440"/>
            <a:ext cx="2103120" cy="594360"/>
          </a:xfrm>
          <a:prstGeom prst="rect">
            <a:avLst/>
          </a:prstGeom>
          <a:solidFill>
            <a:srgbClr val="0C4B3A"/>
          </a:solidFill>
          <a:ln w="12700">
            <a:solidFill>
              <a:srgbClr val="F4F2EC"/>
            </a:solidFill>
            <a:prstDash val="solid"/>
          </a:ln>
        </p:spPr>
        <p:txBody>
          <a:bodyPr/>
          <a:lstStyle/>
          <a:p>
            <a:endParaRPr lang="en-US"/>
          </a:p>
        </p:txBody>
      </p:sp>
      <p:sp>
        <p:nvSpPr>
          <p:cNvPr id="13" name="Text 11"/>
          <p:cNvSpPr/>
          <p:nvPr/>
        </p:nvSpPr>
        <p:spPr>
          <a:xfrm>
            <a:off x="7662672" y="1426464"/>
            <a:ext cx="1956816" cy="201168"/>
          </a:xfrm>
          <a:prstGeom prst="rect">
            <a:avLst/>
          </a:prstGeom>
          <a:noFill/>
          <a:ln/>
        </p:spPr>
        <p:txBody>
          <a:bodyPr wrap="square" lIns="0" tIns="0" rIns="0" bIns="0" rtlCol="0" anchor="ctr"/>
          <a:lstStyle/>
          <a:p>
            <a:pPr marL="0" indent="0" algn="ctr">
              <a:buNone/>
            </a:pPr>
            <a:r>
              <a:rPr lang="en-US" sz="1800" b="1" dirty="0">
                <a:solidFill>
                  <a:srgbClr val="FFFFFF"/>
                </a:solidFill>
              </a:rPr>
              <a:t>EVIDENCE</a:t>
            </a:r>
            <a:endParaRPr lang="en-US" sz="1800" dirty="0"/>
          </a:p>
        </p:txBody>
      </p:sp>
      <p:sp>
        <p:nvSpPr>
          <p:cNvPr id="14" name="Shape 12"/>
          <p:cNvSpPr/>
          <p:nvPr/>
        </p:nvSpPr>
        <p:spPr>
          <a:xfrm>
            <a:off x="9738360" y="1234440"/>
            <a:ext cx="1828800" cy="594360"/>
          </a:xfrm>
          <a:prstGeom prst="rect">
            <a:avLst/>
          </a:prstGeom>
          <a:solidFill>
            <a:srgbClr val="D39A28"/>
          </a:solidFill>
          <a:ln w="12700">
            <a:solidFill>
              <a:srgbClr val="F4F2EC"/>
            </a:solidFill>
            <a:prstDash val="solid"/>
          </a:ln>
        </p:spPr>
        <p:txBody>
          <a:bodyPr/>
          <a:lstStyle/>
          <a:p>
            <a:endParaRPr lang="en-US"/>
          </a:p>
        </p:txBody>
      </p:sp>
      <p:sp>
        <p:nvSpPr>
          <p:cNvPr id="15" name="Text 13"/>
          <p:cNvSpPr/>
          <p:nvPr/>
        </p:nvSpPr>
        <p:spPr>
          <a:xfrm>
            <a:off x="9811512" y="1426464"/>
            <a:ext cx="1682496" cy="201168"/>
          </a:xfrm>
          <a:prstGeom prst="rect">
            <a:avLst/>
          </a:prstGeom>
          <a:noFill/>
          <a:ln/>
        </p:spPr>
        <p:txBody>
          <a:bodyPr wrap="square" lIns="0" tIns="0" rIns="0" bIns="0" rtlCol="0" anchor="ctr"/>
          <a:lstStyle/>
          <a:p>
            <a:pPr marL="0" indent="0" algn="ctr">
              <a:buNone/>
            </a:pPr>
            <a:r>
              <a:rPr lang="en-US" sz="1800" b="1" dirty="0">
                <a:solidFill>
                  <a:srgbClr val="17201D"/>
                </a:solidFill>
              </a:rPr>
              <a:t>SCORECARD CUE</a:t>
            </a:r>
            <a:endParaRPr lang="en-US" sz="1800" dirty="0"/>
          </a:p>
        </p:txBody>
      </p:sp>
      <p:sp>
        <p:nvSpPr>
          <p:cNvPr id="16" name="Shape 14"/>
          <p:cNvSpPr/>
          <p:nvPr/>
        </p:nvSpPr>
        <p:spPr>
          <a:xfrm>
            <a:off x="594360" y="1828800"/>
            <a:ext cx="2103120" cy="987552"/>
          </a:xfrm>
          <a:prstGeom prst="rect">
            <a:avLst/>
          </a:prstGeom>
          <a:solidFill>
            <a:srgbClr val="FFFFFF"/>
          </a:solidFill>
          <a:ln w="12700">
            <a:solidFill>
              <a:srgbClr val="C9D2CC"/>
            </a:solidFill>
            <a:prstDash val="solid"/>
          </a:ln>
        </p:spPr>
        <p:txBody>
          <a:bodyPr/>
          <a:lstStyle/>
          <a:p>
            <a:endParaRPr lang="en-US"/>
          </a:p>
        </p:txBody>
      </p:sp>
      <p:sp>
        <p:nvSpPr>
          <p:cNvPr id="17" name="Shape 15"/>
          <p:cNvSpPr/>
          <p:nvPr/>
        </p:nvSpPr>
        <p:spPr>
          <a:xfrm>
            <a:off x="2743200" y="1828800"/>
            <a:ext cx="2423160" cy="987552"/>
          </a:xfrm>
          <a:prstGeom prst="rect">
            <a:avLst/>
          </a:prstGeom>
          <a:solidFill>
            <a:srgbClr val="FFFFFF"/>
          </a:solidFill>
          <a:ln w="12700">
            <a:solidFill>
              <a:srgbClr val="C9D2CC"/>
            </a:solidFill>
            <a:prstDash val="solid"/>
          </a:ln>
        </p:spPr>
        <p:txBody>
          <a:bodyPr/>
          <a:lstStyle/>
          <a:p>
            <a:endParaRPr lang="en-US"/>
          </a:p>
        </p:txBody>
      </p:sp>
      <p:sp>
        <p:nvSpPr>
          <p:cNvPr id="18" name="Shape 16"/>
          <p:cNvSpPr/>
          <p:nvPr/>
        </p:nvSpPr>
        <p:spPr>
          <a:xfrm>
            <a:off x="5212080" y="1828800"/>
            <a:ext cx="2331720" cy="987552"/>
          </a:xfrm>
          <a:prstGeom prst="rect">
            <a:avLst/>
          </a:prstGeom>
          <a:solidFill>
            <a:srgbClr val="FFFFFF"/>
          </a:solidFill>
          <a:ln w="12700">
            <a:solidFill>
              <a:srgbClr val="C9D2CC"/>
            </a:solidFill>
            <a:prstDash val="solid"/>
          </a:ln>
        </p:spPr>
        <p:txBody>
          <a:bodyPr/>
          <a:lstStyle/>
          <a:p>
            <a:endParaRPr lang="en-US"/>
          </a:p>
        </p:txBody>
      </p:sp>
      <p:sp>
        <p:nvSpPr>
          <p:cNvPr id="19" name="Shape 17"/>
          <p:cNvSpPr/>
          <p:nvPr/>
        </p:nvSpPr>
        <p:spPr>
          <a:xfrm>
            <a:off x="7589520" y="1828800"/>
            <a:ext cx="2103120" cy="987552"/>
          </a:xfrm>
          <a:prstGeom prst="rect">
            <a:avLst/>
          </a:prstGeom>
          <a:solidFill>
            <a:srgbClr val="FFFFFF"/>
          </a:solidFill>
          <a:ln w="12700">
            <a:solidFill>
              <a:srgbClr val="C9D2CC"/>
            </a:solidFill>
            <a:prstDash val="solid"/>
          </a:ln>
        </p:spPr>
        <p:txBody>
          <a:bodyPr/>
          <a:lstStyle/>
          <a:p>
            <a:endParaRPr lang="en-US"/>
          </a:p>
        </p:txBody>
      </p:sp>
      <p:sp>
        <p:nvSpPr>
          <p:cNvPr id="20" name="Shape 18"/>
          <p:cNvSpPr/>
          <p:nvPr/>
        </p:nvSpPr>
        <p:spPr>
          <a:xfrm>
            <a:off x="9738360" y="1828800"/>
            <a:ext cx="1828800" cy="987552"/>
          </a:xfrm>
          <a:prstGeom prst="rect">
            <a:avLst/>
          </a:prstGeom>
          <a:solidFill>
            <a:srgbClr val="FFFFFF"/>
          </a:solidFill>
          <a:ln w="12700">
            <a:solidFill>
              <a:srgbClr val="C9D2CC"/>
            </a:solidFill>
            <a:prstDash val="solid"/>
          </a:ln>
        </p:spPr>
        <p:txBody>
          <a:bodyPr/>
          <a:lstStyle/>
          <a:p>
            <a:endParaRPr lang="en-US"/>
          </a:p>
        </p:txBody>
      </p:sp>
      <p:sp>
        <p:nvSpPr>
          <p:cNvPr id="21" name="Shape 19"/>
          <p:cNvSpPr/>
          <p:nvPr/>
        </p:nvSpPr>
        <p:spPr>
          <a:xfrm>
            <a:off x="594360" y="2816352"/>
            <a:ext cx="2103120" cy="987552"/>
          </a:xfrm>
          <a:prstGeom prst="rect">
            <a:avLst/>
          </a:prstGeom>
          <a:solidFill>
            <a:srgbClr val="E8ECE7"/>
          </a:solidFill>
          <a:ln w="12700">
            <a:solidFill>
              <a:srgbClr val="C9D2CC"/>
            </a:solidFill>
            <a:prstDash val="solid"/>
          </a:ln>
        </p:spPr>
        <p:txBody>
          <a:bodyPr/>
          <a:lstStyle/>
          <a:p>
            <a:endParaRPr lang="en-US"/>
          </a:p>
        </p:txBody>
      </p:sp>
      <p:sp>
        <p:nvSpPr>
          <p:cNvPr id="22" name="Shape 20"/>
          <p:cNvSpPr/>
          <p:nvPr/>
        </p:nvSpPr>
        <p:spPr>
          <a:xfrm>
            <a:off x="2743200" y="2816352"/>
            <a:ext cx="2423160" cy="987552"/>
          </a:xfrm>
          <a:prstGeom prst="rect">
            <a:avLst/>
          </a:prstGeom>
          <a:solidFill>
            <a:srgbClr val="E8ECE7"/>
          </a:solidFill>
          <a:ln w="12700">
            <a:solidFill>
              <a:srgbClr val="C9D2CC"/>
            </a:solidFill>
            <a:prstDash val="solid"/>
          </a:ln>
        </p:spPr>
        <p:txBody>
          <a:bodyPr/>
          <a:lstStyle/>
          <a:p>
            <a:endParaRPr lang="en-US"/>
          </a:p>
        </p:txBody>
      </p:sp>
      <p:sp>
        <p:nvSpPr>
          <p:cNvPr id="23" name="Shape 21"/>
          <p:cNvSpPr/>
          <p:nvPr/>
        </p:nvSpPr>
        <p:spPr>
          <a:xfrm>
            <a:off x="5212080" y="2816352"/>
            <a:ext cx="2331720" cy="987552"/>
          </a:xfrm>
          <a:prstGeom prst="rect">
            <a:avLst/>
          </a:prstGeom>
          <a:solidFill>
            <a:srgbClr val="E8ECE7"/>
          </a:solidFill>
          <a:ln w="12700">
            <a:solidFill>
              <a:srgbClr val="C9D2CC"/>
            </a:solidFill>
            <a:prstDash val="solid"/>
          </a:ln>
        </p:spPr>
        <p:txBody>
          <a:bodyPr/>
          <a:lstStyle/>
          <a:p>
            <a:endParaRPr lang="en-US"/>
          </a:p>
        </p:txBody>
      </p:sp>
      <p:sp>
        <p:nvSpPr>
          <p:cNvPr id="24" name="Shape 22"/>
          <p:cNvSpPr/>
          <p:nvPr/>
        </p:nvSpPr>
        <p:spPr>
          <a:xfrm>
            <a:off x="7589520" y="2816352"/>
            <a:ext cx="2103120" cy="987552"/>
          </a:xfrm>
          <a:prstGeom prst="rect">
            <a:avLst/>
          </a:prstGeom>
          <a:solidFill>
            <a:srgbClr val="E8ECE7"/>
          </a:solidFill>
          <a:ln w="12700">
            <a:solidFill>
              <a:srgbClr val="C9D2CC"/>
            </a:solidFill>
            <a:prstDash val="solid"/>
          </a:ln>
        </p:spPr>
        <p:txBody>
          <a:bodyPr/>
          <a:lstStyle/>
          <a:p>
            <a:endParaRPr lang="en-US"/>
          </a:p>
        </p:txBody>
      </p:sp>
      <p:sp>
        <p:nvSpPr>
          <p:cNvPr id="25" name="Shape 23"/>
          <p:cNvSpPr/>
          <p:nvPr/>
        </p:nvSpPr>
        <p:spPr>
          <a:xfrm>
            <a:off x="9738360" y="2816352"/>
            <a:ext cx="1828800" cy="987552"/>
          </a:xfrm>
          <a:prstGeom prst="rect">
            <a:avLst/>
          </a:prstGeom>
          <a:solidFill>
            <a:srgbClr val="E8ECE7"/>
          </a:solidFill>
          <a:ln w="12700">
            <a:solidFill>
              <a:srgbClr val="C9D2CC"/>
            </a:solidFill>
            <a:prstDash val="solid"/>
          </a:ln>
        </p:spPr>
        <p:txBody>
          <a:bodyPr/>
          <a:lstStyle/>
          <a:p>
            <a:endParaRPr lang="en-US"/>
          </a:p>
        </p:txBody>
      </p:sp>
      <p:sp>
        <p:nvSpPr>
          <p:cNvPr id="26" name="Shape 24"/>
          <p:cNvSpPr/>
          <p:nvPr/>
        </p:nvSpPr>
        <p:spPr>
          <a:xfrm>
            <a:off x="594360" y="3803904"/>
            <a:ext cx="2103120" cy="987552"/>
          </a:xfrm>
          <a:prstGeom prst="rect">
            <a:avLst/>
          </a:prstGeom>
          <a:solidFill>
            <a:srgbClr val="FFFFFF"/>
          </a:solidFill>
          <a:ln w="12700">
            <a:solidFill>
              <a:srgbClr val="C9D2CC"/>
            </a:solidFill>
            <a:prstDash val="solid"/>
          </a:ln>
        </p:spPr>
        <p:txBody>
          <a:bodyPr/>
          <a:lstStyle/>
          <a:p>
            <a:endParaRPr lang="en-US"/>
          </a:p>
        </p:txBody>
      </p:sp>
      <p:sp>
        <p:nvSpPr>
          <p:cNvPr id="27" name="Shape 25"/>
          <p:cNvSpPr/>
          <p:nvPr/>
        </p:nvSpPr>
        <p:spPr>
          <a:xfrm>
            <a:off x="2743200" y="3803904"/>
            <a:ext cx="2423160" cy="987552"/>
          </a:xfrm>
          <a:prstGeom prst="rect">
            <a:avLst/>
          </a:prstGeom>
          <a:solidFill>
            <a:srgbClr val="FFFFFF"/>
          </a:solidFill>
          <a:ln w="12700">
            <a:solidFill>
              <a:srgbClr val="C9D2CC"/>
            </a:solidFill>
            <a:prstDash val="solid"/>
          </a:ln>
        </p:spPr>
        <p:txBody>
          <a:bodyPr/>
          <a:lstStyle/>
          <a:p>
            <a:endParaRPr lang="en-US"/>
          </a:p>
        </p:txBody>
      </p:sp>
      <p:sp>
        <p:nvSpPr>
          <p:cNvPr id="28" name="Shape 26"/>
          <p:cNvSpPr/>
          <p:nvPr/>
        </p:nvSpPr>
        <p:spPr>
          <a:xfrm>
            <a:off x="5212080" y="3803904"/>
            <a:ext cx="2331720" cy="987552"/>
          </a:xfrm>
          <a:prstGeom prst="rect">
            <a:avLst/>
          </a:prstGeom>
          <a:solidFill>
            <a:srgbClr val="FFFFFF"/>
          </a:solidFill>
          <a:ln w="12700">
            <a:solidFill>
              <a:srgbClr val="C9D2CC"/>
            </a:solidFill>
            <a:prstDash val="solid"/>
          </a:ln>
        </p:spPr>
        <p:txBody>
          <a:bodyPr/>
          <a:lstStyle/>
          <a:p>
            <a:endParaRPr lang="en-US"/>
          </a:p>
        </p:txBody>
      </p:sp>
      <p:sp>
        <p:nvSpPr>
          <p:cNvPr id="29" name="Shape 27"/>
          <p:cNvSpPr/>
          <p:nvPr/>
        </p:nvSpPr>
        <p:spPr>
          <a:xfrm>
            <a:off x="7589520" y="3803904"/>
            <a:ext cx="2103120" cy="987552"/>
          </a:xfrm>
          <a:prstGeom prst="rect">
            <a:avLst/>
          </a:prstGeom>
          <a:solidFill>
            <a:srgbClr val="FFFFFF"/>
          </a:solidFill>
          <a:ln w="12700">
            <a:solidFill>
              <a:srgbClr val="C9D2CC"/>
            </a:solidFill>
            <a:prstDash val="solid"/>
          </a:ln>
        </p:spPr>
        <p:txBody>
          <a:bodyPr/>
          <a:lstStyle/>
          <a:p>
            <a:endParaRPr lang="en-US"/>
          </a:p>
        </p:txBody>
      </p:sp>
      <p:sp>
        <p:nvSpPr>
          <p:cNvPr id="30" name="Shape 28"/>
          <p:cNvSpPr/>
          <p:nvPr/>
        </p:nvSpPr>
        <p:spPr>
          <a:xfrm>
            <a:off x="9738360" y="3803904"/>
            <a:ext cx="1828800" cy="987552"/>
          </a:xfrm>
          <a:prstGeom prst="rect">
            <a:avLst/>
          </a:prstGeom>
          <a:solidFill>
            <a:srgbClr val="FFFFFF"/>
          </a:solidFill>
          <a:ln w="12700">
            <a:solidFill>
              <a:srgbClr val="C9D2CC"/>
            </a:solidFill>
            <a:prstDash val="solid"/>
          </a:ln>
        </p:spPr>
        <p:txBody>
          <a:bodyPr/>
          <a:lstStyle/>
          <a:p>
            <a:endParaRPr lang="en-US"/>
          </a:p>
        </p:txBody>
      </p:sp>
      <p:sp>
        <p:nvSpPr>
          <p:cNvPr id="31" name="Shape 29"/>
          <p:cNvSpPr/>
          <p:nvPr/>
        </p:nvSpPr>
        <p:spPr>
          <a:xfrm>
            <a:off x="594360" y="4791456"/>
            <a:ext cx="2103120" cy="987552"/>
          </a:xfrm>
          <a:prstGeom prst="rect">
            <a:avLst/>
          </a:prstGeom>
          <a:solidFill>
            <a:srgbClr val="E8ECE7"/>
          </a:solidFill>
          <a:ln w="12700">
            <a:solidFill>
              <a:srgbClr val="C9D2CC"/>
            </a:solidFill>
            <a:prstDash val="solid"/>
          </a:ln>
        </p:spPr>
        <p:txBody>
          <a:bodyPr/>
          <a:lstStyle/>
          <a:p>
            <a:endParaRPr lang="en-US"/>
          </a:p>
        </p:txBody>
      </p:sp>
      <p:sp>
        <p:nvSpPr>
          <p:cNvPr id="32" name="Shape 30"/>
          <p:cNvSpPr/>
          <p:nvPr/>
        </p:nvSpPr>
        <p:spPr>
          <a:xfrm>
            <a:off x="2743200" y="4791456"/>
            <a:ext cx="2423160" cy="987552"/>
          </a:xfrm>
          <a:prstGeom prst="rect">
            <a:avLst/>
          </a:prstGeom>
          <a:solidFill>
            <a:srgbClr val="E8ECE7"/>
          </a:solidFill>
          <a:ln w="12700">
            <a:solidFill>
              <a:srgbClr val="C9D2CC"/>
            </a:solidFill>
            <a:prstDash val="solid"/>
          </a:ln>
        </p:spPr>
        <p:txBody>
          <a:bodyPr/>
          <a:lstStyle/>
          <a:p>
            <a:endParaRPr lang="en-US"/>
          </a:p>
        </p:txBody>
      </p:sp>
      <p:sp>
        <p:nvSpPr>
          <p:cNvPr id="33" name="Shape 31"/>
          <p:cNvSpPr/>
          <p:nvPr/>
        </p:nvSpPr>
        <p:spPr>
          <a:xfrm>
            <a:off x="5212080" y="4791456"/>
            <a:ext cx="2331720" cy="987552"/>
          </a:xfrm>
          <a:prstGeom prst="rect">
            <a:avLst/>
          </a:prstGeom>
          <a:solidFill>
            <a:srgbClr val="E8ECE7"/>
          </a:solidFill>
          <a:ln w="12700">
            <a:solidFill>
              <a:srgbClr val="C9D2CC"/>
            </a:solidFill>
            <a:prstDash val="solid"/>
          </a:ln>
        </p:spPr>
        <p:txBody>
          <a:bodyPr/>
          <a:lstStyle/>
          <a:p>
            <a:endParaRPr lang="en-US"/>
          </a:p>
        </p:txBody>
      </p:sp>
      <p:sp>
        <p:nvSpPr>
          <p:cNvPr id="34" name="Shape 32"/>
          <p:cNvSpPr/>
          <p:nvPr/>
        </p:nvSpPr>
        <p:spPr>
          <a:xfrm>
            <a:off x="7589520" y="4791456"/>
            <a:ext cx="2103120" cy="987552"/>
          </a:xfrm>
          <a:prstGeom prst="rect">
            <a:avLst/>
          </a:prstGeom>
          <a:solidFill>
            <a:srgbClr val="E8ECE7"/>
          </a:solidFill>
          <a:ln w="12700">
            <a:solidFill>
              <a:srgbClr val="C9D2CC"/>
            </a:solidFill>
            <a:prstDash val="solid"/>
          </a:ln>
        </p:spPr>
        <p:txBody>
          <a:bodyPr/>
          <a:lstStyle/>
          <a:p>
            <a:endParaRPr lang="en-US"/>
          </a:p>
        </p:txBody>
      </p:sp>
      <p:sp>
        <p:nvSpPr>
          <p:cNvPr id="35" name="Shape 33"/>
          <p:cNvSpPr/>
          <p:nvPr/>
        </p:nvSpPr>
        <p:spPr>
          <a:xfrm>
            <a:off x="9738360" y="4791456"/>
            <a:ext cx="1828800" cy="987552"/>
          </a:xfrm>
          <a:prstGeom prst="rect">
            <a:avLst/>
          </a:prstGeom>
          <a:solidFill>
            <a:srgbClr val="E8ECE7"/>
          </a:solidFill>
          <a:ln w="12700">
            <a:solidFill>
              <a:srgbClr val="C9D2CC"/>
            </a:solidFill>
            <a:prstDash val="solid"/>
          </a:ln>
        </p:spPr>
        <p:txBody>
          <a:bodyPr/>
          <a:lstStyle/>
          <a:p>
            <a:endParaRPr lang="en-US"/>
          </a:p>
        </p:txBody>
      </p:sp>
      <p:sp>
        <p:nvSpPr>
          <p:cNvPr id="36" name="Text 34"/>
          <p:cNvSpPr/>
          <p:nvPr/>
        </p:nvSpPr>
        <p:spPr>
          <a:xfrm>
            <a:off x="640080" y="5989320"/>
            <a:ext cx="7863840" cy="274320"/>
          </a:xfrm>
          <a:prstGeom prst="rect">
            <a:avLst/>
          </a:prstGeom>
          <a:noFill/>
          <a:ln/>
        </p:spPr>
        <p:txBody>
          <a:bodyPr wrap="square" lIns="0" tIns="0" rIns="0" bIns="0" rtlCol="0" anchor="ctr"/>
          <a:lstStyle/>
          <a:p>
            <a:pPr marL="0" indent="0">
              <a:buNone/>
            </a:pPr>
            <a:r>
              <a:rPr lang="en-US" sz="1800" b="1" dirty="0">
                <a:solidFill>
                  <a:srgbClr val="17201D"/>
                </a:solidFill>
              </a:rPr>
              <a:t>Review date: ____________________    Buddy / coach: ____________________</a:t>
            </a:r>
            <a:endParaRPr lang="en-US" sz="1800" dirty="0"/>
          </a:p>
        </p:txBody>
      </p:sp>
      <p:sp>
        <p:nvSpPr>
          <p:cNvPr id="37"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1" cy="1"/>
          <a:chOff x="0" y="0"/>
          <a:chExt cx="1" cy="1"/>
        </a:xfrm>
      </p:grpSpPr>
      <p:sp>
        <p:nvSpPr>
          <p:cNvPr id="2" name="Text 0"/>
          <p:cNvSpPr/>
          <p:nvPr/>
        </p:nvSpPr>
        <p:spPr>
          <a:xfrm>
            <a:off x="594360" y="347472"/>
            <a:ext cx="8961120" cy="420624"/>
          </a:xfrm>
          <a:prstGeom prst="rect">
            <a:avLst/>
          </a:prstGeom>
          <a:noFill/>
          <a:ln/>
        </p:spPr>
        <p:txBody>
          <a:bodyPr wrap="square" lIns="0" tIns="0" rIns="0" bIns="0" rtlCol="0" anchor="ctr"/>
          <a:lstStyle/>
          <a:p>
            <a:pPr marL="0" indent="0">
              <a:buNone/>
            </a:pPr>
            <a:r>
              <a:rPr lang="en-US" sz="2600" b="1" dirty="0">
                <a:solidFill>
                  <a:srgbClr val="17201D"/>
                </a:solidFill>
                <a:latin typeface="Aptos Display" pitchFamily="34" charset="0"/>
                <a:ea typeface="Aptos Display" pitchFamily="34" charset="-122"/>
                <a:cs typeface="Aptos Display" pitchFamily="34" charset="-120"/>
              </a:rPr>
              <a:t>Appendix: prompt bank</a:t>
            </a:r>
            <a:endParaRPr lang="en-US" sz="2600" dirty="0"/>
          </a:p>
        </p:txBody>
      </p:sp>
      <p:sp>
        <p:nvSpPr>
          <p:cNvPr id="3" name="Text 1"/>
          <p:cNvSpPr/>
          <p:nvPr/>
        </p:nvSpPr>
        <p:spPr>
          <a:xfrm>
            <a:off x="603504" y="850392"/>
            <a:ext cx="9692640" cy="256032"/>
          </a:xfrm>
          <a:prstGeom prst="rect">
            <a:avLst/>
          </a:prstGeom>
          <a:noFill/>
          <a:ln/>
        </p:spPr>
        <p:txBody>
          <a:bodyPr wrap="square" lIns="0" tIns="0" rIns="0" bIns="0" rtlCol="0" anchor="ctr"/>
          <a:lstStyle/>
          <a:p>
            <a:pPr marL="0" indent="0">
              <a:buNone/>
            </a:pPr>
            <a:r>
              <a:rPr lang="en-US" sz="1800" dirty="0">
                <a:solidFill>
                  <a:srgbClr val="65716B"/>
                </a:solidFill>
              </a:rPr>
              <a:t>Use only if someone is stuck. These are cues, not prescribed goals.</a:t>
            </a:r>
            <a:endParaRPr lang="en-US" sz="1800" dirty="0"/>
          </a:p>
        </p:txBody>
      </p:sp>
      <p:sp>
        <p:nvSpPr>
          <p:cNvPr id="4" name="Shape 2"/>
          <p:cNvSpPr/>
          <p:nvPr/>
        </p:nvSpPr>
        <p:spPr>
          <a:xfrm>
            <a:off x="10241280" y="274320"/>
            <a:ext cx="1417320" cy="530352"/>
          </a:xfrm>
          <a:prstGeom prst="roundRect">
            <a:avLst>
              <a:gd name="adj" fmla="val 13793"/>
            </a:avLst>
          </a:prstGeom>
          <a:solidFill>
            <a:srgbClr val="0C4B3A"/>
          </a:solidFill>
          <a:ln w="12700">
            <a:solidFill>
              <a:srgbClr val="0C4B3A"/>
            </a:solidFill>
            <a:prstDash val="solid"/>
          </a:ln>
        </p:spPr>
        <p:txBody>
          <a:bodyPr/>
          <a:lstStyle/>
          <a:p>
            <a:endParaRPr lang="en-US"/>
          </a:p>
        </p:txBody>
      </p:sp>
      <p:sp>
        <p:nvSpPr>
          <p:cNvPr id="5" name="Text 3"/>
          <p:cNvSpPr/>
          <p:nvPr/>
        </p:nvSpPr>
        <p:spPr>
          <a:xfrm>
            <a:off x="10241280" y="438912"/>
            <a:ext cx="1417320" cy="201168"/>
          </a:xfrm>
          <a:prstGeom prst="rect">
            <a:avLst/>
          </a:prstGeom>
          <a:noFill/>
          <a:ln/>
        </p:spPr>
        <p:txBody>
          <a:bodyPr wrap="square" lIns="0" tIns="0" rIns="0" bIns="0" rtlCol="0" anchor="ctr"/>
          <a:lstStyle/>
          <a:p>
            <a:pPr marL="0" indent="0" algn="ctr">
              <a:buNone/>
            </a:pPr>
            <a:r>
              <a:rPr lang="en-US" sz="1800" b="1" dirty="0">
                <a:solidFill>
                  <a:srgbClr val="FFFFFF"/>
                </a:solidFill>
              </a:rPr>
              <a:t>REFERENCE</a:t>
            </a:r>
            <a:endParaRPr lang="en-US" sz="1800" dirty="0"/>
          </a:p>
        </p:txBody>
      </p:sp>
      <p:sp>
        <p:nvSpPr>
          <p:cNvPr id="6" name="Shape 4"/>
          <p:cNvSpPr/>
          <p:nvPr/>
        </p:nvSpPr>
        <p:spPr>
          <a:xfrm>
            <a:off x="640080" y="1234440"/>
            <a:ext cx="3456432" cy="1920240"/>
          </a:xfrm>
          <a:prstGeom prst="roundRect">
            <a:avLst>
              <a:gd name="adj" fmla="val 3810"/>
            </a:avLst>
          </a:prstGeom>
          <a:solidFill>
            <a:srgbClr val="E8ECE7"/>
          </a:solidFill>
          <a:ln w="12700">
            <a:solidFill>
              <a:srgbClr val="D1D9D3"/>
            </a:solidFill>
            <a:prstDash val="solid"/>
          </a:ln>
        </p:spPr>
        <p:txBody>
          <a:bodyPr/>
          <a:lstStyle/>
          <a:p>
            <a:endParaRPr lang="en-US"/>
          </a:p>
        </p:txBody>
      </p:sp>
      <p:sp>
        <p:nvSpPr>
          <p:cNvPr id="7" name="Text 5"/>
          <p:cNvSpPr/>
          <p:nvPr/>
        </p:nvSpPr>
        <p:spPr>
          <a:xfrm>
            <a:off x="868680" y="1435608"/>
            <a:ext cx="2999232" cy="256032"/>
          </a:xfrm>
          <a:prstGeom prst="rect">
            <a:avLst/>
          </a:prstGeom>
          <a:noFill/>
          <a:ln/>
        </p:spPr>
        <p:txBody>
          <a:bodyPr wrap="square" lIns="0" tIns="0" rIns="0" bIns="0" rtlCol="0" anchor="ctr"/>
          <a:lstStyle/>
          <a:p>
            <a:pPr marL="0" indent="0">
              <a:buNone/>
            </a:pPr>
            <a:r>
              <a:rPr lang="en-US" sz="1800" b="1" kern="0" spc="110" dirty="0">
                <a:solidFill>
                  <a:srgbClr val="D39A28"/>
                </a:solidFill>
              </a:rPr>
              <a:t>GAME IMPACT</a:t>
            </a:r>
            <a:endParaRPr lang="en-US" sz="1800" dirty="0"/>
          </a:p>
        </p:txBody>
      </p:sp>
      <p:sp>
        <p:nvSpPr>
          <p:cNvPr id="8" name="Text 6"/>
          <p:cNvSpPr/>
          <p:nvPr/>
        </p:nvSpPr>
        <p:spPr>
          <a:xfrm>
            <a:off x="868680" y="1947672"/>
            <a:ext cx="2999232" cy="777240"/>
          </a:xfrm>
          <a:prstGeom prst="rect">
            <a:avLst/>
          </a:prstGeom>
          <a:noFill/>
          <a:ln/>
        </p:spPr>
        <p:txBody>
          <a:bodyPr wrap="square" lIns="254" tIns="254" rIns="254" bIns="254" rtlCol="0" anchor="ctr">
            <a:normAutofit/>
          </a:bodyPr>
          <a:lstStyle/>
          <a:p>
            <a:pPr marL="0" indent="0" algn="ctr">
              <a:buNone/>
            </a:pPr>
            <a:r>
              <a:rPr lang="en-US" sz="1800" b="1" dirty="0">
                <a:solidFill>
                  <a:srgbClr val="0C4B3A"/>
                </a:solidFill>
              </a:rPr>
              <a:t>Safety   •   Flow   •   Space   •   Equity</a:t>
            </a:r>
            <a:endParaRPr lang="en-US" sz="1800" dirty="0"/>
          </a:p>
        </p:txBody>
      </p:sp>
      <p:sp>
        <p:nvSpPr>
          <p:cNvPr id="9" name="Shape 7"/>
          <p:cNvSpPr/>
          <p:nvPr/>
        </p:nvSpPr>
        <p:spPr>
          <a:xfrm>
            <a:off x="4462272" y="1234440"/>
            <a:ext cx="3456432" cy="1920240"/>
          </a:xfrm>
          <a:prstGeom prst="roundRect">
            <a:avLst>
              <a:gd name="adj" fmla="val 3810"/>
            </a:avLst>
          </a:prstGeom>
          <a:solidFill>
            <a:srgbClr val="FFFFFF"/>
          </a:solidFill>
          <a:ln w="12700">
            <a:solidFill>
              <a:srgbClr val="D1D9D3"/>
            </a:solidFill>
            <a:prstDash val="solid"/>
          </a:ln>
        </p:spPr>
        <p:txBody>
          <a:bodyPr/>
          <a:lstStyle/>
          <a:p>
            <a:endParaRPr lang="en-US"/>
          </a:p>
        </p:txBody>
      </p:sp>
      <p:sp>
        <p:nvSpPr>
          <p:cNvPr id="10" name="Text 8"/>
          <p:cNvSpPr/>
          <p:nvPr/>
        </p:nvSpPr>
        <p:spPr>
          <a:xfrm>
            <a:off x="4690872" y="1435608"/>
            <a:ext cx="2999232" cy="256032"/>
          </a:xfrm>
          <a:prstGeom prst="rect">
            <a:avLst/>
          </a:prstGeom>
          <a:noFill/>
          <a:ln/>
        </p:spPr>
        <p:txBody>
          <a:bodyPr wrap="square" lIns="0" tIns="0" rIns="0" bIns="0" rtlCol="0" anchor="ctr"/>
          <a:lstStyle/>
          <a:p>
            <a:pPr marL="0" indent="0">
              <a:buNone/>
            </a:pPr>
            <a:r>
              <a:rPr lang="en-US" sz="1800" b="1" kern="0" spc="110" dirty="0">
                <a:solidFill>
                  <a:srgbClr val="D39A28"/>
                </a:solidFill>
              </a:rPr>
              <a:t>SEEING</a:t>
            </a:r>
            <a:endParaRPr lang="en-US" sz="1800" dirty="0"/>
          </a:p>
        </p:txBody>
      </p:sp>
      <p:sp>
        <p:nvSpPr>
          <p:cNvPr id="11" name="Text 9"/>
          <p:cNvSpPr/>
          <p:nvPr/>
        </p:nvSpPr>
        <p:spPr>
          <a:xfrm>
            <a:off x="4690872" y="1947672"/>
            <a:ext cx="2999232" cy="777240"/>
          </a:xfrm>
          <a:prstGeom prst="rect">
            <a:avLst/>
          </a:prstGeom>
          <a:noFill/>
          <a:ln/>
        </p:spPr>
        <p:txBody>
          <a:bodyPr wrap="square" lIns="254" tIns="254" rIns="254" bIns="254" rtlCol="0" anchor="ctr">
            <a:normAutofit/>
          </a:bodyPr>
          <a:lstStyle/>
          <a:p>
            <a:pPr marL="0" indent="0" algn="ctr">
              <a:buNone/>
            </a:pPr>
            <a:r>
              <a:rPr lang="en-US" sz="1800" b="1" dirty="0">
                <a:solidFill>
                  <a:srgbClr val="0C4B3A"/>
                </a:solidFill>
              </a:rPr>
              <a:t>Arrival   •   Scan   •   Width   •   Depth</a:t>
            </a:r>
            <a:endParaRPr lang="en-US" sz="1800" dirty="0"/>
          </a:p>
        </p:txBody>
      </p:sp>
      <p:sp>
        <p:nvSpPr>
          <p:cNvPr id="12" name="Shape 10"/>
          <p:cNvSpPr/>
          <p:nvPr/>
        </p:nvSpPr>
        <p:spPr>
          <a:xfrm>
            <a:off x="8284464" y="1234440"/>
            <a:ext cx="3456432" cy="1920240"/>
          </a:xfrm>
          <a:prstGeom prst="roundRect">
            <a:avLst>
              <a:gd name="adj" fmla="val 3810"/>
            </a:avLst>
          </a:prstGeom>
          <a:solidFill>
            <a:srgbClr val="E8ECE7"/>
          </a:solidFill>
          <a:ln w="12700">
            <a:solidFill>
              <a:srgbClr val="D1D9D3"/>
            </a:solidFill>
            <a:prstDash val="solid"/>
          </a:ln>
        </p:spPr>
        <p:txBody>
          <a:bodyPr/>
          <a:lstStyle/>
          <a:p>
            <a:endParaRPr lang="en-US"/>
          </a:p>
        </p:txBody>
      </p:sp>
      <p:sp>
        <p:nvSpPr>
          <p:cNvPr id="13" name="Text 11"/>
          <p:cNvSpPr/>
          <p:nvPr/>
        </p:nvSpPr>
        <p:spPr>
          <a:xfrm>
            <a:off x="8513064" y="1435608"/>
            <a:ext cx="2999232" cy="256032"/>
          </a:xfrm>
          <a:prstGeom prst="rect">
            <a:avLst/>
          </a:prstGeom>
          <a:noFill/>
          <a:ln/>
        </p:spPr>
        <p:txBody>
          <a:bodyPr wrap="square" lIns="0" tIns="0" rIns="0" bIns="0" rtlCol="0" anchor="ctr"/>
          <a:lstStyle/>
          <a:p>
            <a:pPr marL="0" indent="0">
              <a:buNone/>
            </a:pPr>
            <a:r>
              <a:rPr lang="en-US" sz="1800" b="1" kern="0" spc="110" dirty="0">
                <a:solidFill>
                  <a:srgbClr val="D39A28"/>
                </a:solidFill>
              </a:rPr>
              <a:t>MANAGING</a:t>
            </a:r>
            <a:endParaRPr lang="en-US" sz="1800" dirty="0"/>
          </a:p>
        </p:txBody>
      </p:sp>
      <p:sp>
        <p:nvSpPr>
          <p:cNvPr id="14" name="Text 12"/>
          <p:cNvSpPr/>
          <p:nvPr/>
        </p:nvSpPr>
        <p:spPr>
          <a:xfrm>
            <a:off x="8513064" y="1947672"/>
            <a:ext cx="2999232" cy="777240"/>
          </a:xfrm>
          <a:prstGeom prst="rect">
            <a:avLst/>
          </a:prstGeom>
          <a:noFill/>
          <a:ln/>
        </p:spPr>
        <p:txBody>
          <a:bodyPr wrap="square" lIns="254" tIns="254" rIns="254" bIns="254" rtlCol="0" anchor="ctr">
            <a:normAutofit/>
          </a:bodyPr>
          <a:lstStyle/>
          <a:p>
            <a:pPr marL="0" indent="0" algn="ctr">
              <a:buNone/>
            </a:pPr>
            <a:r>
              <a:rPr lang="en-US" sz="1800" b="1" dirty="0">
                <a:solidFill>
                  <a:srgbClr val="0C4B3A"/>
                </a:solidFill>
              </a:rPr>
              <a:t>Trends   •   Presence   •   Boundaries   •   Captains</a:t>
            </a:r>
            <a:endParaRPr lang="en-US" sz="1800" dirty="0"/>
          </a:p>
        </p:txBody>
      </p:sp>
      <p:sp>
        <p:nvSpPr>
          <p:cNvPr id="15" name="Shape 13"/>
          <p:cNvSpPr/>
          <p:nvPr/>
        </p:nvSpPr>
        <p:spPr>
          <a:xfrm>
            <a:off x="640080" y="3502152"/>
            <a:ext cx="3456432" cy="1920240"/>
          </a:xfrm>
          <a:prstGeom prst="roundRect">
            <a:avLst>
              <a:gd name="adj" fmla="val 3810"/>
            </a:avLst>
          </a:prstGeom>
          <a:solidFill>
            <a:srgbClr val="FFFFFF"/>
          </a:solidFill>
          <a:ln w="12700">
            <a:solidFill>
              <a:srgbClr val="D1D9D3"/>
            </a:solidFill>
            <a:prstDash val="solid"/>
          </a:ln>
        </p:spPr>
        <p:txBody>
          <a:bodyPr/>
          <a:lstStyle/>
          <a:p>
            <a:endParaRPr lang="en-US"/>
          </a:p>
        </p:txBody>
      </p:sp>
      <p:sp>
        <p:nvSpPr>
          <p:cNvPr id="16" name="Text 14"/>
          <p:cNvSpPr/>
          <p:nvPr/>
        </p:nvSpPr>
        <p:spPr>
          <a:xfrm>
            <a:off x="868680" y="3703320"/>
            <a:ext cx="2999232" cy="256032"/>
          </a:xfrm>
          <a:prstGeom prst="rect">
            <a:avLst/>
          </a:prstGeom>
          <a:noFill/>
          <a:ln/>
        </p:spPr>
        <p:txBody>
          <a:bodyPr wrap="square" lIns="0" tIns="0" rIns="0" bIns="0" rtlCol="0" anchor="ctr"/>
          <a:lstStyle/>
          <a:p>
            <a:pPr marL="0" indent="0">
              <a:buNone/>
            </a:pPr>
            <a:r>
              <a:rPr lang="en-US" sz="1800" b="1" kern="0" spc="110" dirty="0">
                <a:solidFill>
                  <a:srgbClr val="D39A28"/>
                </a:solidFill>
              </a:rPr>
              <a:t>SET PIECE</a:t>
            </a:r>
            <a:endParaRPr lang="en-US" sz="1800" dirty="0"/>
          </a:p>
        </p:txBody>
      </p:sp>
      <p:sp>
        <p:nvSpPr>
          <p:cNvPr id="17" name="Text 15"/>
          <p:cNvSpPr/>
          <p:nvPr/>
        </p:nvSpPr>
        <p:spPr>
          <a:xfrm>
            <a:off x="868680" y="4215384"/>
            <a:ext cx="2999232" cy="777240"/>
          </a:xfrm>
          <a:prstGeom prst="rect">
            <a:avLst/>
          </a:prstGeom>
          <a:noFill/>
          <a:ln/>
        </p:spPr>
        <p:txBody>
          <a:bodyPr wrap="square" lIns="254" tIns="254" rIns="254" bIns="254" rtlCol="0" anchor="ctr">
            <a:normAutofit/>
          </a:bodyPr>
          <a:lstStyle/>
          <a:p>
            <a:pPr marL="0" indent="0" algn="ctr">
              <a:buNone/>
            </a:pPr>
            <a:r>
              <a:rPr lang="en-US" sz="1800" b="1" dirty="0">
                <a:solidFill>
                  <a:srgbClr val="0C4B3A"/>
                </a:solidFill>
              </a:rPr>
              <a:t>Scrum   •   Stability   •   Lineout   •   Maul</a:t>
            </a:r>
            <a:endParaRPr lang="en-US" sz="1800" dirty="0"/>
          </a:p>
        </p:txBody>
      </p:sp>
      <p:sp>
        <p:nvSpPr>
          <p:cNvPr id="18" name="Shape 16"/>
          <p:cNvSpPr/>
          <p:nvPr/>
        </p:nvSpPr>
        <p:spPr>
          <a:xfrm>
            <a:off x="4462272" y="3502152"/>
            <a:ext cx="3456432" cy="1920240"/>
          </a:xfrm>
          <a:prstGeom prst="roundRect">
            <a:avLst>
              <a:gd name="adj" fmla="val 3810"/>
            </a:avLst>
          </a:prstGeom>
          <a:solidFill>
            <a:srgbClr val="E8ECE7"/>
          </a:solidFill>
          <a:ln w="12700">
            <a:solidFill>
              <a:srgbClr val="D1D9D3"/>
            </a:solidFill>
            <a:prstDash val="solid"/>
          </a:ln>
        </p:spPr>
        <p:txBody>
          <a:bodyPr/>
          <a:lstStyle/>
          <a:p>
            <a:endParaRPr lang="en-US"/>
          </a:p>
        </p:txBody>
      </p:sp>
      <p:sp>
        <p:nvSpPr>
          <p:cNvPr id="19" name="Text 17"/>
          <p:cNvSpPr/>
          <p:nvPr/>
        </p:nvSpPr>
        <p:spPr>
          <a:xfrm>
            <a:off x="4690872" y="3703320"/>
            <a:ext cx="2999232" cy="256032"/>
          </a:xfrm>
          <a:prstGeom prst="rect">
            <a:avLst/>
          </a:prstGeom>
          <a:noFill/>
          <a:ln/>
        </p:spPr>
        <p:txBody>
          <a:bodyPr wrap="square" lIns="0" tIns="0" rIns="0" bIns="0" rtlCol="0" anchor="ctr"/>
          <a:lstStyle/>
          <a:p>
            <a:pPr marL="0" indent="0">
              <a:buNone/>
            </a:pPr>
            <a:r>
              <a:rPr lang="en-US" sz="1800" b="1" kern="0" spc="110" dirty="0">
                <a:solidFill>
                  <a:srgbClr val="D39A28"/>
                </a:solidFill>
              </a:rPr>
              <a:t>SELF</a:t>
            </a:r>
            <a:endParaRPr lang="en-US" sz="1800" dirty="0"/>
          </a:p>
        </p:txBody>
      </p:sp>
      <p:sp>
        <p:nvSpPr>
          <p:cNvPr id="20" name="Text 18"/>
          <p:cNvSpPr/>
          <p:nvPr/>
        </p:nvSpPr>
        <p:spPr>
          <a:xfrm>
            <a:off x="4690872" y="4215384"/>
            <a:ext cx="2999232" cy="777240"/>
          </a:xfrm>
          <a:prstGeom prst="rect">
            <a:avLst/>
          </a:prstGeom>
          <a:noFill/>
          <a:ln/>
        </p:spPr>
        <p:txBody>
          <a:bodyPr wrap="square" lIns="254" tIns="254" rIns="254" bIns="254" rtlCol="0" anchor="ctr">
            <a:normAutofit/>
          </a:bodyPr>
          <a:lstStyle/>
          <a:p>
            <a:pPr marL="0" indent="0" algn="ctr">
              <a:buNone/>
            </a:pPr>
            <a:r>
              <a:rPr lang="en-US" sz="1800" b="1" dirty="0">
                <a:solidFill>
                  <a:srgbClr val="0C4B3A"/>
                </a:solidFill>
              </a:rPr>
              <a:t>Calm   •   Clarity   •   Reset   •   Prepare</a:t>
            </a:r>
            <a:endParaRPr lang="en-US" sz="1800" dirty="0"/>
          </a:p>
        </p:txBody>
      </p:sp>
      <p:sp>
        <p:nvSpPr>
          <p:cNvPr id="21" name="Shape 19"/>
          <p:cNvSpPr/>
          <p:nvPr/>
        </p:nvSpPr>
        <p:spPr>
          <a:xfrm>
            <a:off x="8284464" y="3502152"/>
            <a:ext cx="3456432" cy="1920240"/>
          </a:xfrm>
          <a:prstGeom prst="roundRect">
            <a:avLst>
              <a:gd name="adj" fmla="val 3810"/>
            </a:avLst>
          </a:prstGeom>
          <a:solidFill>
            <a:srgbClr val="FFFFFF"/>
          </a:solidFill>
          <a:ln w="12700">
            <a:solidFill>
              <a:srgbClr val="D1D9D3"/>
            </a:solidFill>
            <a:prstDash val="solid"/>
          </a:ln>
        </p:spPr>
        <p:txBody>
          <a:bodyPr/>
          <a:lstStyle/>
          <a:p>
            <a:endParaRPr lang="en-US"/>
          </a:p>
        </p:txBody>
      </p:sp>
      <p:sp>
        <p:nvSpPr>
          <p:cNvPr id="22" name="Text 20"/>
          <p:cNvSpPr/>
          <p:nvPr/>
        </p:nvSpPr>
        <p:spPr>
          <a:xfrm>
            <a:off x="8513064" y="3703320"/>
            <a:ext cx="2999232" cy="256032"/>
          </a:xfrm>
          <a:prstGeom prst="rect">
            <a:avLst/>
          </a:prstGeom>
          <a:noFill/>
          <a:ln/>
        </p:spPr>
        <p:txBody>
          <a:bodyPr wrap="square" lIns="0" tIns="0" rIns="0" bIns="0" rtlCol="0" anchor="ctr"/>
          <a:lstStyle/>
          <a:p>
            <a:pPr marL="0" indent="0">
              <a:buNone/>
            </a:pPr>
            <a:r>
              <a:rPr lang="en-US" sz="1800" b="1" kern="0" spc="110" dirty="0">
                <a:solidFill>
                  <a:srgbClr val="D39A28"/>
                </a:solidFill>
              </a:rPr>
              <a:t>TEAM</a:t>
            </a:r>
            <a:endParaRPr lang="en-US" sz="1800" dirty="0"/>
          </a:p>
        </p:txBody>
      </p:sp>
      <p:sp>
        <p:nvSpPr>
          <p:cNvPr id="23" name="Text 21"/>
          <p:cNvSpPr/>
          <p:nvPr/>
        </p:nvSpPr>
        <p:spPr>
          <a:xfrm>
            <a:off x="8513064" y="4215384"/>
            <a:ext cx="2999232" cy="777240"/>
          </a:xfrm>
          <a:prstGeom prst="rect">
            <a:avLst/>
          </a:prstGeom>
          <a:noFill/>
          <a:ln/>
        </p:spPr>
        <p:txBody>
          <a:bodyPr wrap="square" lIns="254" tIns="254" rIns="254" bIns="254" rtlCol="0" anchor="ctr">
            <a:normAutofit/>
          </a:bodyPr>
          <a:lstStyle/>
          <a:p>
            <a:pPr marL="0" indent="0" algn="ctr">
              <a:buNone/>
            </a:pPr>
            <a:r>
              <a:rPr lang="en-US" sz="1800" b="1" dirty="0">
                <a:solidFill>
                  <a:srgbClr val="0C4B3A"/>
                </a:solidFill>
              </a:rPr>
              <a:t>Teamwork   •   ARs   •   Briefing   •   Review</a:t>
            </a:r>
            <a:endParaRPr lang="en-US" sz="1800" dirty="0"/>
          </a:p>
        </p:txBody>
      </p:sp>
      <p:sp>
        <p:nvSpPr>
          <p:cNvPr id="24" name="Text 22"/>
          <p:cNvSpPr/>
          <p:nvPr/>
        </p:nvSpPr>
        <p:spPr>
          <a:xfrm>
            <a:off x="1051560" y="5897880"/>
            <a:ext cx="10058400" cy="301752"/>
          </a:xfrm>
          <a:prstGeom prst="rect">
            <a:avLst/>
          </a:prstGeom>
          <a:noFill/>
          <a:ln/>
        </p:spPr>
        <p:txBody>
          <a:bodyPr wrap="square" lIns="0" tIns="0" rIns="0" bIns="0" rtlCol="0" anchor="ctr"/>
          <a:lstStyle/>
          <a:p>
            <a:pPr marL="0" indent="0" algn="ctr">
              <a:buNone/>
            </a:pPr>
            <a:r>
              <a:rPr lang="en-US" sz="1800" b="1" dirty="0">
                <a:solidFill>
                  <a:srgbClr val="B6533E"/>
                </a:solidFill>
              </a:rPr>
              <a:t>A cue is useful only if it triggers a specific behaviour for that referee.</a:t>
            </a:r>
            <a:endParaRPr lang="en-US" sz="1800" dirty="0"/>
          </a:p>
        </p:txBody>
      </p:sp>
      <p:sp>
        <p:nvSpPr>
          <p:cNvPr id="25" name="Slide Number Placeholder 0"/>
          <p:cNvSpPr>
            <a:spLocks noGrp="1"/>
          </p:cNvSpPr>
          <p:nvPr>
            <p:ph type="sldNum" sz="quarter" idx="4294967295"/>
          </p:nvPr>
        </p:nvSpPr>
        <p:spPr>
          <a:xfrm>
            <a:off x="11475720" y="6419088"/>
            <a:ext cx="292608" cy="274320"/>
          </a:xfrm>
          <a:prstGeom prst="rect">
            <a:avLst/>
          </a:prstGeom>
          <a:extLst>
            <a:ext uri="{C572A759-6A51-4108-AA02-DFA0A04FC94B}">
              <ma14:wrappingTextBoxFlag xmlns="" xmlns:ma14="http://schemas.microsoft.com/office/mac/drawingml/2011/main" val="0"/>
            </a:ext>
          </a:extLst>
        </p:spPr>
        <p:txBody>
          <a:bodyPr lIns="0" tIns="0" rIns="0" bIns="0"/>
          <a:lstStyle>
            <a:lvl1pPr>
              <a:defRPr sz="1800">
                <a:solidFill>
                  <a:srgbClr val="66706A"/>
                </a:solidFill>
              </a:defRPr>
            </a:lvl1pPr>
          </a:lstStyle>
          <a:p>
            <a:pPr algn="r"/>
            <a:fld id="{F7021451-1387-4CA6-816F-3879F97B5CBC}" type="slidenum">
              <a:rPr lang="en-US" b="0"/>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1991</Words>
  <Application>Microsoft Macintosh PowerPoint</Application>
  <PresentationFormat>Widescreen</PresentationFormat>
  <Paragraphs>238</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Scottish Rugby Referees Association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Refereeing Season: 4 Priorities. 4 Prompts.</dc:title>
  <dc:subject>Facilitated referee individual development planning workshop</dc:subject>
  <dc:creator>Lee Fish</dc:creator>
  <cp:lastModifiedBy>Lee Fish</cp:lastModifiedBy>
  <cp:revision>42</cp:revision>
  <dcterms:created xsi:type="dcterms:W3CDTF">2026-09-13T19:08:14Z</dcterms:created>
  <dcterms:modified xsi:type="dcterms:W3CDTF">2026-09-13T19:18:15Z</dcterms:modified>
</cp:coreProperties>
</file>